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7.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0"/>
  </p:notesMasterIdLst>
  <p:sldIdLst>
    <p:sldId id="256" r:id="rId2"/>
    <p:sldId id="263" r:id="rId3"/>
    <p:sldId id="311" r:id="rId4"/>
    <p:sldId id="312" r:id="rId5"/>
    <p:sldId id="310" r:id="rId6"/>
    <p:sldId id="313" r:id="rId7"/>
    <p:sldId id="314" r:id="rId8"/>
    <p:sldId id="319" r:id="rId9"/>
    <p:sldId id="271" r:id="rId10"/>
    <p:sldId id="320" r:id="rId11"/>
    <p:sldId id="302" r:id="rId12"/>
    <p:sldId id="315" r:id="rId13"/>
    <p:sldId id="317" r:id="rId14"/>
    <p:sldId id="269" r:id="rId15"/>
    <p:sldId id="321" r:id="rId16"/>
    <p:sldId id="318" r:id="rId17"/>
    <p:sldId id="307" r:id="rId18"/>
    <p:sldId id="308" r:id="rId19"/>
    <p:sldId id="304" r:id="rId20"/>
    <p:sldId id="305" r:id="rId21"/>
    <p:sldId id="323" r:id="rId22"/>
    <p:sldId id="324" r:id="rId23"/>
    <p:sldId id="325" r:id="rId24"/>
    <p:sldId id="298" r:id="rId25"/>
    <p:sldId id="301" r:id="rId26"/>
    <p:sldId id="322" r:id="rId27"/>
    <p:sldId id="303" r:id="rId28"/>
    <p:sldId id="278"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Fira Sans Extra Condensed Medium" panose="020B0604020202020204" charset="0"/>
      <p:regular r:id="rId35"/>
      <p:bold r:id="rId36"/>
      <p:italic r:id="rId37"/>
      <p:boldItalic r:id="rId38"/>
    </p:embeddedFont>
    <p:embeddedFont>
      <p:font typeface="Maven Pro" panose="020B0604020202020204" charset="0"/>
      <p:regular r:id="rId39"/>
      <p:bold r:id="rId40"/>
    </p:embeddedFont>
    <p:embeddedFont>
      <p:font typeface="Nunito Light" pitchFamily="2" charset="0"/>
      <p:regular r:id="rId41"/>
      <p:italic r:id="rId42"/>
    </p:embeddedFont>
    <p:embeddedFont>
      <p:font typeface="Share Tech"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YA YADAV" initials="TY" lastIdx="1" clrIdx="0">
    <p:extLst>
      <p:ext uri="{19B8F6BF-5375-455C-9EA6-DF929625EA0E}">
        <p15:presenceInfo xmlns:p15="http://schemas.microsoft.com/office/powerpoint/2012/main" userId="421836afefb16b0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45"/>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4A1A69-CEB1-43F2-8D45-16910EF1964C}">
  <a:tblStyle styleId="{184A1A69-CEB1-43F2-8D45-16910EF196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autoAdjust="0"/>
    <p:restoredTop sz="94660"/>
  </p:normalViewPr>
  <p:slideViewPr>
    <p:cSldViewPr snapToGrid="0">
      <p:cViewPr varScale="1">
        <p:scale>
          <a:sx n="107" d="100"/>
          <a:sy n="107"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8765C-7BBE-414B-872E-3C8C15C838A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IN"/>
        </a:p>
      </dgm:t>
    </dgm:pt>
    <dgm:pt modelId="{0216A7EE-2C89-41A9-800A-D1D136400DB8}">
      <dgm:prSet phldrT="[Text]"/>
      <dgm:spPr/>
      <dgm:t>
        <a:bodyPr/>
        <a:lstStyle/>
        <a:p>
          <a:r>
            <a:rPr lang="en-IN" b="1" dirty="0"/>
            <a:t>Visible Watermarks</a:t>
          </a:r>
        </a:p>
      </dgm:t>
    </dgm:pt>
    <dgm:pt modelId="{A6D814C0-E5D4-427F-90E9-E1A5D39D07CB}" type="parTrans" cxnId="{76275CC7-A083-4492-A197-79756FE09617}">
      <dgm:prSet/>
      <dgm:spPr/>
      <dgm:t>
        <a:bodyPr/>
        <a:lstStyle/>
        <a:p>
          <a:endParaRPr lang="en-IN"/>
        </a:p>
      </dgm:t>
    </dgm:pt>
    <dgm:pt modelId="{5FCA1BB2-6DF2-459B-A925-9D7C7D3365F7}" type="sibTrans" cxnId="{76275CC7-A083-4492-A197-79756FE09617}">
      <dgm:prSet/>
      <dgm:spPr/>
      <dgm:t>
        <a:bodyPr/>
        <a:lstStyle/>
        <a:p>
          <a:endParaRPr lang="en-IN"/>
        </a:p>
      </dgm:t>
    </dgm:pt>
    <dgm:pt modelId="{5C28732F-81FC-413F-A0AD-106E309E55C9}">
      <dgm:prSet phldrT="[Text]"/>
      <dgm:spPr/>
      <dgm:t>
        <a:bodyPr/>
        <a:lstStyle/>
        <a:p>
          <a:r>
            <a:rPr lang="en-IN" b="1" dirty="0"/>
            <a:t>Invisible Watermarks</a:t>
          </a:r>
        </a:p>
      </dgm:t>
    </dgm:pt>
    <dgm:pt modelId="{3D2C6435-2CF2-4A12-9009-F4DC0E7B22A2}" type="parTrans" cxnId="{E96B4E85-C791-4077-9B0E-2AD8F5B25B4A}">
      <dgm:prSet/>
      <dgm:spPr/>
      <dgm:t>
        <a:bodyPr/>
        <a:lstStyle/>
        <a:p>
          <a:endParaRPr lang="en-IN"/>
        </a:p>
      </dgm:t>
    </dgm:pt>
    <dgm:pt modelId="{98DFB298-38C1-47B8-A0B8-EBAD0D45BAEF}" type="sibTrans" cxnId="{E96B4E85-C791-4077-9B0E-2AD8F5B25B4A}">
      <dgm:prSet/>
      <dgm:spPr/>
      <dgm:t>
        <a:bodyPr/>
        <a:lstStyle/>
        <a:p>
          <a:endParaRPr lang="en-IN"/>
        </a:p>
      </dgm:t>
    </dgm:pt>
    <dgm:pt modelId="{CD53E5FA-2470-4E8B-8CCF-21DB07597A4A}">
      <dgm:prSet phldrT="[Text]"/>
      <dgm:spPr/>
      <dgm:t>
        <a:bodyPr/>
        <a:lstStyle/>
        <a:p>
          <a:r>
            <a:rPr lang="en-IN" b="1" i="0" dirty="0"/>
            <a:t>Public Watermarks</a:t>
          </a:r>
          <a:endParaRPr lang="en-IN" b="1" dirty="0"/>
        </a:p>
      </dgm:t>
    </dgm:pt>
    <dgm:pt modelId="{48EE2390-071C-4264-A8F6-6B06E7A20382}" type="parTrans" cxnId="{2D6AE8E0-44B4-4F65-9667-0D815511585B}">
      <dgm:prSet/>
      <dgm:spPr/>
      <dgm:t>
        <a:bodyPr/>
        <a:lstStyle/>
        <a:p>
          <a:endParaRPr lang="en-IN"/>
        </a:p>
      </dgm:t>
    </dgm:pt>
    <dgm:pt modelId="{7C7B45E5-BF47-4FD9-8886-A3BB5B7900BA}" type="sibTrans" cxnId="{2D6AE8E0-44B4-4F65-9667-0D815511585B}">
      <dgm:prSet/>
      <dgm:spPr/>
      <dgm:t>
        <a:bodyPr/>
        <a:lstStyle/>
        <a:p>
          <a:endParaRPr lang="en-IN"/>
        </a:p>
      </dgm:t>
    </dgm:pt>
    <dgm:pt modelId="{DB56E9F5-1F70-4FE1-9AA9-46D283F4E669}">
      <dgm:prSet phldrT="[Text]"/>
      <dgm:spPr/>
      <dgm:t>
        <a:bodyPr/>
        <a:lstStyle/>
        <a:p>
          <a:r>
            <a:rPr lang="en-IN" b="1" dirty="0"/>
            <a:t>Fragile Watermarks</a:t>
          </a:r>
        </a:p>
      </dgm:t>
    </dgm:pt>
    <dgm:pt modelId="{CD3E35C1-5B07-4865-AFCA-EC5C7CA77B3A}" type="parTrans" cxnId="{D2DD45CE-3575-403D-8B57-FBD110BC8D07}">
      <dgm:prSet/>
      <dgm:spPr/>
      <dgm:t>
        <a:bodyPr/>
        <a:lstStyle/>
        <a:p>
          <a:endParaRPr lang="en-IN"/>
        </a:p>
      </dgm:t>
    </dgm:pt>
    <dgm:pt modelId="{957856CC-A090-4451-B6E3-0DB592626E01}" type="sibTrans" cxnId="{D2DD45CE-3575-403D-8B57-FBD110BC8D07}">
      <dgm:prSet/>
      <dgm:spPr/>
      <dgm:t>
        <a:bodyPr/>
        <a:lstStyle/>
        <a:p>
          <a:endParaRPr lang="en-IN"/>
        </a:p>
      </dgm:t>
    </dgm:pt>
    <dgm:pt modelId="{BF48F74C-1BA1-4EA9-B3CD-42387415F010}" type="pres">
      <dgm:prSet presAssocID="{E088765C-7BBE-414B-872E-3C8C15C838A7}" presName="linear" presStyleCnt="0">
        <dgm:presLayoutVars>
          <dgm:dir/>
          <dgm:animLvl val="lvl"/>
          <dgm:resizeHandles val="exact"/>
        </dgm:presLayoutVars>
      </dgm:prSet>
      <dgm:spPr/>
    </dgm:pt>
    <dgm:pt modelId="{2F193E2A-8D78-42A8-9579-8D7EEABA9B78}" type="pres">
      <dgm:prSet presAssocID="{0216A7EE-2C89-41A9-800A-D1D136400DB8}" presName="parentLin" presStyleCnt="0"/>
      <dgm:spPr/>
    </dgm:pt>
    <dgm:pt modelId="{4DFEF4DB-377A-4CA4-BA17-C0AC865DBED7}" type="pres">
      <dgm:prSet presAssocID="{0216A7EE-2C89-41A9-800A-D1D136400DB8}" presName="parentLeftMargin" presStyleLbl="node1" presStyleIdx="0" presStyleCnt="4"/>
      <dgm:spPr/>
    </dgm:pt>
    <dgm:pt modelId="{302ED926-D9DD-432F-B05E-5C20966FDC57}" type="pres">
      <dgm:prSet presAssocID="{0216A7EE-2C89-41A9-800A-D1D136400DB8}" presName="parentText" presStyleLbl="node1" presStyleIdx="0" presStyleCnt="4">
        <dgm:presLayoutVars>
          <dgm:chMax val="0"/>
          <dgm:bulletEnabled val="1"/>
        </dgm:presLayoutVars>
      </dgm:prSet>
      <dgm:spPr/>
    </dgm:pt>
    <dgm:pt modelId="{F0BDD4A9-FFDE-4DEF-9C59-319653B4C524}" type="pres">
      <dgm:prSet presAssocID="{0216A7EE-2C89-41A9-800A-D1D136400DB8}" presName="negativeSpace" presStyleCnt="0"/>
      <dgm:spPr/>
    </dgm:pt>
    <dgm:pt modelId="{1E34B6FC-B217-4F65-A0B2-8DF06609A303}" type="pres">
      <dgm:prSet presAssocID="{0216A7EE-2C89-41A9-800A-D1D136400DB8}" presName="childText" presStyleLbl="conFgAcc1" presStyleIdx="0" presStyleCnt="4">
        <dgm:presLayoutVars>
          <dgm:bulletEnabled val="1"/>
        </dgm:presLayoutVars>
      </dgm:prSet>
      <dgm:spPr/>
    </dgm:pt>
    <dgm:pt modelId="{35B66EE5-A827-4B42-9F94-646B43FC1DC8}" type="pres">
      <dgm:prSet presAssocID="{5FCA1BB2-6DF2-459B-A925-9D7C7D3365F7}" presName="spaceBetweenRectangles" presStyleCnt="0"/>
      <dgm:spPr/>
    </dgm:pt>
    <dgm:pt modelId="{D5C2CE31-5BA1-4D76-9607-08B943D76591}" type="pres">
      <dgm:prSet presAssocID="{5C28732F-81FC-413F-A0AD-106E309E55C9}" presName="parentLin" presStyleCnt="0"/>
      <dgm:spPr/>
    </dgm:pt>
    <dgm:pt modelId="{1FE176E5-74BE-4B89-BC9F-FF64A6DE6475}" type="pres">
      <dgm:prSet presAssocID="{5C28732F-81FC-413F-A0AD-106E309E55C9}" presName="parentLeftMargin" presStyleLbl="node1" presStyleIdx="0" presStyleCnt="4"/>
      <dgm:spPr/>
    </dgm:pt>
    <dgm:pt modelId="{0F206412-E495-432F-895E-33FA0394A021}" type="pres">
      <dgm:prSet presAssocID="{5C28732F-81FC-413F-A0AD-106E309E55C9}" presName="parentText" presStyleLbl="node1" presStyleIdx="1" presStyleCnt="4">
        <dgm:presLayoutVars>
          <dgm:chMax val="0"/>
          <dgm:bulletEnabled val="1"/>
        </dgm:presLayoutVars>
      </dgm:prSet>
      <dgm:spPr/>
    </dgm:pt>
    <dgm:pt modelId="{1151B468-93B5-49FB-8B55-4568D728A456}" type="pres">
      <dgm:prSet presAssocID="{5C28732F-81FC-413F-A0AD-106E309E55C9}" presName="negativeSpace" presStyleCnt="0"/>
      <dgm:spPr/>
    </dgm:pt>
    <dgm:pt modelId="{E2F16CD0-B932-46AF-82EA-5297695DC24F}" type="pres">
      <dgm:prSet presAssocID="{5C28732F-81FC-413F-A0AD-106E309E55C9}" presName="childText" presStyleLbl="conFgAcc1" presStyleIdx="1" presStyleCnt="4">
        <dgm:presLayoutVars>
          <dgm:bulletEnabled val="1"/>
        </dgm:presLayoutVars>
      </dgm:prSet>
      <dgm:spPr/>
    </dgm:pt>
    <dgm:pt modelId="{DFA3C9FF-5F26-4D20-92CC-C9D26787E51D}" type="pres">
      <dgm:prSet presAssocID="{98DFB298-38C1-47B8-A0B8-EBAD0D45BAEF}" presName="spaceBetweenRectangles" presStyleCnt="0"/>
      <dgm:spPr/>
    </dgm:pt>
    <dgm:pt modelId="{885774AA-BDEF-4AFD-B33E-7A0FDFC4023E}" type="pres">
      <dgm:prSet presAssocID="{CD53E5FA-2470-4E8B-8CCF-21DB07597A4A}" presName="parentLin" presStyleCnt="0"/>
      <dgm:spPr/>
    </dgm:pt>
    <dgm:pt modelId="{C996029F-8CB1-4706-9B78-A12AE32F9D43}" type="pres">
      <dgm:prSet presAssocID="{CD53E5FA-2470-4E8B-8CCF-21DB07597A4A}" presName="parentLeftMargin" presStyleLbl="node1" presStyleIdx="1" presStyleCnt="4"/>
      <dgm:spPr/>
    </dgm:pt>
    <dgm:pt modelId="{0EDF3DDD-BBDA-4A3D-A4D0-E83AE6877F0B}" type="pres">
      <dgm:prSet presAssocID="{CD53E5FA-2470-4E8B-8CCF-21DB07597A4A}" presName="parentText" presStyleLbl="node1" presStyleIdx="2" presStyleCnt="4">
        <dgm:presLayoutVars>
          <dgm:chMax val="0"/>
          <dgm:bulletEnabled val="1"/>
        </dgm:presLayoutVars>
      </dgm:prSet>
      <dgm:spPr/>
    </dgm:pt>
    <dgm:pt modelId="{6F5E6CE1-1F3F-46B7-9ADD-E6DE3641C837}" type="pres">
      <dgm:prSet presAssocID="{CD53E5FA-2470-4E8B-8CCF-21DB07597A4A}" presName="negativeSpace" presStyleCnt="0"/>
      <dgm:spPr/>
    </dgm:pt>
    <dgm:pt modelId="{61D0E7C9-2A96-40A8-8C12-7FDC134BB404}" type="pres">
      <dgm:prSet presAssocID="{CD53E5FA-2470-4E8B-8CCF-21DB07597A4A}" presName="childText" presStyleLbl="conFgAcc1" presStyleIdx="2" presStyleCnt="4">
        <dgm:presLayoutVars>
          <dgm:bulletEnabled val="1"/>
        </dgm:presLayoutVars>
      </dgm:prSet>
      <dgm:spPr/>
    </dgm:pt>
    <dgm:pt modelId="{034DD762-C01D-4176-8946-2A98695FA119}" type="pres">
      <dgm:prSet presAssocID="{7C7B45E5-BF47-4FD9-8886-A3BB5B7900BA}" presName="spaceBetweenRectangles" presStyleCnt="0"/>
      <dgm:spPr/>
    </dgm:pt>
    <dgm:pt modelId="{7254BF10-EA16-4B37-A7DF-27C3EC6F8FB5}" type="pres">
      <dgm:prSet presAssocID="{DB56E9F5-1F70-4FE1-9AA9-46D283F4E669}" presName="parentLin" presStyleCnt="0"/>
      <dgm:spPr/>
    </dgm:pt>
    <dgm:pt modelId="{7531369B-03D4-459C-8D99-82E3C7041200}" type="pres">
      <dgm:prSet presAssocID="{DB56E9F5-1F70-4FE1-9AA9-46D283F4E669}" presName="parentLeftMargin" presStyleLbl="node1" presStyleIdx="2" presStyleCnt="4"/>
      <dgm:spPr/>
    </dgm:pt>
    <dgm:pt modelId="{48D34CA4-03D4-4125-A9E9-1E4A864BA184}" type="pres">
      <dgm:prSet presAssocID="{DB56E9F5-1F70-4FE1-9AA9-46D283F4E669}" presName="parentText" presStyleLbl="node1" presStyleIdx="3" presStyleCnt="4">
        <dgm:presLayoutVars>
          <dgm:chMax val="0"/>
          <dgm:bulletEnabled val="1"/>
        </dgm:presLayoutVars>
      </dgm:prSet>
      <dgm:spPr/>
    </dgm:pt>
    <dgm:pt modelId="{91846002-C434-40EE-A371-58861EB5C318}" type="pres">
      <dgm:prSet presAssocID="{DB56E9F5-1F70-4FE1-9AA9-46D283F4E669}" presName="negativeSpace" presStyleCnt="0"/>
      <dgm:spPr/>
    </dgm:pt>
    <dgm:pt modelId="{021CB549-16B7-4215-802A-593714ADE743}" type="pres">
      <dgm:prSet presAssocID="{DB56E9F5-1F70-4FE1-9AA9-46D283F4E669}" presName="childText" presStyleLbl="conFgAcc1" presStyleIdx="3" presStyleCnt="4">
        <dgm:presLayoutVars>
          <dgm:bulletEnabled val="1"/>
        </dgm:presLayoutVars>
      </dgm:prSet>
      <dgm:spPr/>
    </dgm:pt>
  </dgm:ptLst>
  <dgm:cxnLst>
    <dgm:cxn modelId="{42A6F809-8D81-4736-9B33-5F16D57E34B6}" type="presOf" srcId="{DB56E9F5-1F70-4FE1-9AA9-46D283F4E669}" destId="{7531369B-03D4-459C-8D99-82E3C7041200}" srcOrd="0" destOrd="0" presId="urn:microsoft.com/office/officeart/2005/8/layout/list1"/>
    <dgm:cxn modelId="{064F281D-9C7F-4B81-B0A6-85057EA40627}" type="presOf" srcId="{CD53E5FA-2470-4E8B-8CCF-21DB07597A4A}" destId="{C996029F-8CB1-4706-9B78-A12AE32F9D43}" srcOrd="0" destOrd="0" presId="urn:microsoft.com/office/officeart/2005/8/layout/list1"/>
    <dgm:cxn modelId="{DA85201F-618A-44C9-9B93-4A63CC67BC60}" type="presOf" srcId="{E088765C-7BBE-414B-872E-3C8C15C838A7}" destId="{BF48F74C-1BA1-4EA9-B3CD-42387415F010}" srcOrd="0" destOrd="0" presId="urn:microsoft.com/office/officeart/2005/8/layout/list1"/>
    <dgm:cxn modelId="{FADE282C-94AA-4F51-906E-46C279F91492}" type="presOf" srcId="{0216A7EE-2C89-41A9-800A-D1D136400DB8}" destId="{302ED926-D9DD-432F-B05E-5C20966FDC57}" srcOrd="1" destOrd="0" presId="urn:microsoft.com/office/officeart/2005/8/layout/list1"/>
    <dgm:cxn modelId="{E96B4E85-C791-4077-9B0E-2AD8F5B25B4A}" srcId="{E088765C-7BBE-414B-872E-3C8C15C838A7}" destId="{5C28732F-81FC-413F-A0AD-106E309E55C9}" srcOrd="1" destOrd="0" parTransId="{3D2C6435-2CF2-4A12-9009-F4DC0E7B22A2}" sibTransId="{98DFB298-38C1-47B8-A0B8-EBAD0D45BAEF}"/>
    <dgm:cxn modelId="{591A3BA7-AF60-479C-A44A-A0A02643F27B}" type="presOf" srcId="{5C28732F-81FC-413F-A0AD-106E309E55C9}" destId="{0F206412-E495-432F-895E-33FA0394A021}" srcOrd="1" destOrd="0" presId="urn:microsoft.com/office/officeart/2005/8/layout/list1"/>
    <dgm:cxn modelId="{4BBAE7C6-9A87-44A7-908A-642DF2393DD2}" type="presOf" srcId="{5C28732F-81FC-413F-A0AD-106E309E55C9}" destId="{1FE176E5-74BE-4B89-BC9F-FF64A6DE6475}" srcOrd="0" destOrd="0" presId="urn:microsoft.com/office/officeart/2005/8/layout/list1"/>
    <dgm:cxn modelId="{76275CC7-A083-4492-A197-79756FE09617}" srcId="{E088765C-7BBE-414B-872E-3C8C15C838A7}" destId="{0216A7EE-2C89-41A9-800A-D1D136400DB8}" srcOrd="0" destOrd="0" parTransId="{A6D814C0-E5D4-427F-90E9-E1A5D39D07CB}" sibTransId="{5FCA1BB2-6DF2-459B-A925-9D7C7D3365F7}"/>
    <dgm:cxn modelId="{78A3ACC8-263B-43B8-A318-67BE325BC88D}" type="presOf" srcId="{0216A7EE-2C89-41A9-800A-D1D136400DB8}" destId="{4DFEF4DB-377A-4CA4-BA17-C0AC865DBED7}" srcOrd="0" destOrd="0" presId="urn:microsoft.com/office/officeart/2005/8/layout/list1"/>
    <dgm:cxn modelId="{D2DD45CE-3575-403D-8B57-FBD110BC8D07}" srcId="{E088765C-7BBE-414B-872E-3C8C15C838A7}" destId="{DB56E9F5-1F70-4FE1-9AA9-46D283F4E669}" srcOrd="3" destOrd="0" parTransId="{CD3E35C1-5B07-4865-AFCA-EC5C7CA77B3A}" sibTransId="{957856CC-A090-4451-B6E3-0DB592626E01}"/>
    <dgm:cxn modelId="{2D6AE8E0-44B4-4F65-9667-0D815511585B}" srcId="{E088765C-7BBE-414B-872E-3C8C15C838A7}" destId="{CD53E5FA-2470-4E8B-8CCF-21DB07597A4A}" srcOrd="2" destOrd="0" parTransId="{48EE2390-071C-4264-A8F6-6B06E7A20382}" sibTransId="{7C7B45E5-BF47-4FD9-8886-A3BB5B7900BA}"/>
    <dgm:cxn modelId="{C9563CEE-B803-4187-A46E-AF33B65AA84C}" type="presOf" srcId="{DB56E9F5-1F70-4FE1-9AA9-46D283F4E669}" destId="{48D34CA4-03D4-4125-A9E9-1E4A864BA184}" srcOrd="1" destOrd="0" presId="urn:microsoft.com/office/officeart/2005/8/layout/list1"/>
    <dgm:cxn modelId="{7FA7B3F0-5AED-4573-8F83-B8A9074485B7}" type="presOf" srcId="{CD53E5FA-2470-4E8B-8CCF-21DB07597A4A}" destId="{0EDF3DDD-BBDA-4A3D-A4D0-E83AE6877F0B}" srcOrd="1" destOrd="0" presId="urn:microsoft.com/office/officeart/2005/8/layout/list1"/>
    <dgm:cxn modelId="{D767C177-D1D8-412D-8278-28898726144F}" type="presParOf" srcId="{BF48F74C-1BA1-4EA9-B3CD-42387415F010}" destId="{2F193E2A-8D78-42A8-9579-8D7EEABA9B78}" srcOrd="0" destOrd="0" presId="urn:microsoft.com/office/officeart/2005/8/layout/list1"/>
    <dgm:cxn modelId="{03D3041D-6221-4CFB-AB03-4DE71745B6F0}" type="presParOf" srcId="{2F193E2A-8D78-42A8-9579-8D7EEABA9B78}" destId="{4DFEF4DB-377A-4CA4-BA17-C0AC865DBED7}" srcOrd="0" destOrd="0" presId="urn:microsoft.com/office/officeart/2005/8/layout/list1"/>
    <dgm:cxn modelId="{31D9FBA0-818D-4B53-BD83-E8D029D13654}" type="presParOf" srcId="{2F193E2A-8D78-42A8-9579-8D7EEABA9B78}" destId="{302ED926-D9DD-432F-B05E-5C20966FDC57}" srcOrd="1" destOrd="0" presId="urn:microsoft.com/office/officeart/2005/8/layout/list1"/>
    <dgm:cxn modelId="{A8F80F79-50D8-498E-967B-D9D82ACF5E76}" type="presParOf" srcId="{BF48F74C-1BA1-4EA9-B3CD-42387415F010}" destId="{F0BDD4A9-FFDE-4DEF-9C59-319653B4C524}" srcOrd="1" destOrd="0" presId="urn:microsoft.com/office/officeart/2005/8/layout/list1"/>
    <dgm:cxn modelId="{D00DD749-6B61-4C71-9B4E-BC8EE4F095FD}" type="presParOf" srcId="{BF48F74C-1BA1-4EA9-B3CD-42387415F010}" destId="{1E34B6FC-B217-4F65-A0B2-8DF06609A303}" srcOrd="2" destOrd="0" presId="urn:microsoft.com/office/officeart/2005/8/layout/list1"/>
    <dgm:cxn modelId="{B2A5E5F4-B20D-4FD6-8854-8C4F7B692E81}" type="presParOf" srcId="{BF48F74C-1BA1-4EA9-B3CD-42387415F010}" destId="{35B66EE5-A827-4B42-9F94-646B43FC1DC8}" srcOrd="3" destOrd="0" presId="urn:microsoft.com/office/officeart/2005/8/layout/list1"/>
    <dgm:cxn modelId="{2F2517F6-BEF2-4ECF-AE70-FAF7226EEBB5}" type="presParOf" srcId="{BF48F74C-1BA1-4EA9-B3CD-42387415F010}" destId="{D5C2CE31-5BA1-4D76-9607-08B943D76591}" srcOrd="4" destOrd="0" presId="urn:microsoft.com/office/officeart/2005/8/layout/list1"/>
    <dgm:cxn modelId="{1E20C2C4-1A23-4D85-8411-E497223B6BCA}" type="presParOf" srcId="{D5C2CE31-5BA1-4D76-9607-08B943D76591}" destId="{1FE176E5-74BE-4B89-BC9F-FF64A6DE6475}" srcOrd="0" destOrd="0" presId="urn:microsoft.com/office/officeart/2005/8/layout/list1"/>
    <dgm:cxn modelId="{328B355B-CA6E-4A4F-A71D-F484D7F89C77}" type="presParOf" srcId="{D5C2CE31-5BA1-4D76-9607-08B943D76591}" destId="{0F206412-E495-432F-895E-33FA0394A021}" srcOrd="1" destOrd="0" presId="urn:microsoft.com/office/officeart/2005/8/layout/list1"/>
    <dgm:cxn modelId="{FA779D38-85B5-41B9-A461-7080F65C577C}" type="presParOf" srcId="{BF48F74C-1BA1-4EA9-B3CD-42387415F010}" destId="{1151B468-93B5-49FB-8B55-4568D728A456}" srcOrd="5" destOrd="0" presId="urn:microsoft.com/office/officeart/2005/8/layout/list1"/>
    <dgm:cxn modelId="{4EE21E63-3A28-4147-98F4-C49EB2DD599A}" type="presParOf" srcId="{BF48F74C-1BA1-4EA9-B3CD-42387415F010}" destId="{E2F16CD0-B932-46AF-82EA-5297695DC24F}" srcOrd="6" destOrd="0" presId="urn:microsoft.com/office/officeart/2005/8/layout/list1"/>
    <dgm:cxn modelId="{9880E363-BBDA-4DEE-9C64-667E9ADF6E71}" type="presParOf" srcId="{BF48F74C-1BA1-4EA9-B3CD-42387415F010}" destId="{DFA3C9FF-5F26-4D20-92CC-C9D26787E51D}" srcOrd="7" destOrd="0" presId="urn:microsoft.com/office/officeart/2005/8/layout/list1"/>
    <dgm:cxn modelId="{B6056203-171E-4528-9CD1-27CA33554FB2}" type="presParOf" srcId="{BF48F74C-1BA1-4EA9-B3CD-42387415F010}" destId="{885774AA-BDEF-4AFD-B33E-7A0FDFC4023E}" srcOrd="8" destOrd="0" presId="urn:microsoft.com/office/officeart/2005/8/layout/list1"/>
    <dgm:cxn modelId="{1538BE2F-C318-46DF-B03F-DF894598FA2B}" type="presParOf" srcId="{885774AA-BDEF-4AFD-B33E-7A0FDFC4023E}" destId="{C996029F-8CB1-4706-9B78-A12AE32F9D43}" srcOrd="0" destOrd="0" presId="urn:microsoft.com/office/officeart/2005/8/layout/list1"/>
    <dgm:cxn modelId="{7335A181-F69B-4E0D-9D7A-05B60C8C8BBA}" type="presParOf" srcId="{885774AA-BDEF-4AFD-B33E-7A0FDFC4023E}" destId="{0EDF3DDD-BBDA-4A3D-A4D0-E83AE6877F0B}" srcOrd="1" destOrd="0" presId="urn:microsoft.com/office/officeart/2005/8/layout/list1"/>
    <dgm:cxn modelId="{070A9DA0-26A4-4C0C-BA81-0204BC9B4BF5}" type="presParOf" srcId="{BF48F74C-1BA1-4EA9-B3CD-42387415F010}" destId="{6F5E6CE1-1F3F-46B7-9ADD-E6DE3641C837}" srcOrd="9" destOrd="0" presId="urn:microsoft.com/office/officeart/2005/8/layout/list1"/>
    <dgm:cxn modelId="{5C6AB8FE-24D9-443D-9552-A55641435361}" type="presParOf" srcId="{BF48F74C-1BA1-4EA9-B3CD-42387415F010}" destId="{61D0E7C9-2A96-40A8-8C12-7FDC134BB404}" srcOrd="10" destOrd="0" presId="urn:microsoft.com/office/officeart/2005/8/layout/list1"/>
    <dgm:cxn modelId="{12B1EB8B-30EC-44AD-B678-9D787B50A448}" type="presParOf" srcId="{BF48F74C-1BA1-4EA9-B3CD-42387415F010}" destId="{034DD762-C01D-4176-8946-2A98695FA119}" srcOrd="11" destOrd="0" presId="urn:microsoft.com/office/officeart/2005/8/layout/list1"/>
    <dgm:cxn modelId="{4A855B29-1870-407A-B48A-066812715F05}" type="presParOf" srcId="{BF48F74C-1BA1-4EA9-B3CD-42387415F010}" destId="{7254BF10-EA16-4B37-A7DF-27C3EC6F8FB5}" srcOrd="12" destOrd="0" presId="urn:microsoft.com/office/officeart/2005/8/layout/list1"/>
    <dgm:cxn modelId="{512357C8-D3C1-4CEB-AFD8-DCF26D5315B3}" type="presParOf" srcId="{7254BF10-EA16-4B37-A7DF-27C3EC6F8FB5}" destId="{7531369B-03D4-459C-8D99-82E3C7041200}" srcOrd="0" destOrd="0" presId="urn:microsoft.com/office/officeart/2005/8/layout/list1"/>
    <dgm:cxn modelId="{962E0D7D-E1A0-4B8D-9E20-A3108AF54A92}" type="presParOf" srcId="{7254BF10-EA16-4B37-A7DF-27C3EC6F8FB5}" destId="{48D34CA4-03D4-4125-A9E9-1E4A864BA184}" srcOrd="1" destOrd="0" presId="urn:microsoft.com/office/officeart/2005/8/layout/list1"/>
    <dgm:cxn modelId="{3A06BEE8-1302-4384-A331-20752AC2E4F5}" type="presParOf" srcId="{BF48F74C-1BA1-4EA9-B3CD-42387415F010}" destId="{91846002-C434-40EE-A371-58861EB5C318}" srcOrd="13" destOrd="0" presId="urn:microsoft.com/office/officeart/2005/8/layout/list1"/>
    <dgm:cxn modelId="{BD596923-2373-4779-A0A1-DF6DA05D39EC}" type="presParOf" srcId="{BF48F74C-1BA1-4EA9-B3CD-42387415F010}" destId="{021CB549-16B7-4215-802A-593714ADE74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DC9A0F-3018-4980-B03D-56FAD28CC521}"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IN"/>
        </a:p>
      </dgm:t>
    </dgm:pt>
    <dgm:pt modelId="{C301CC00-059F-45B7-A4EB-DF884B85FC92}">
      <dgm:prSet phldrT="[Text]" custT="1"/>
      <dgm:spPr/>
      <dgm:t>
        <a:bodyPr/>
        <a:lstStyle/>
        <a:p>
          <a:r>
            <a:rPr lang="en-IN" sz="1200" dirty="0"/>
            <a:t>Spatial Domain Technique</a:t>
          </a:r>
        </a:p>
      </dgm:t>
    </dgm:pt>
    <dgm:pt modelId="{B41808DF-7C96-4A97-8ECC-46F396729E94}" type="parTrans" cxnId="{58D3F52A-9486-4A8B-AF03-B584801BC807}">
      <dgm:prSet/>
      <dgm:spPr/>
      <dgm:t>
        <a:bodyPr/>
        <a:lstStyle/>
        <a:p>
          <a:endParaRPr lang="en-IN"/>
        </a:p>
      </dgm:t>
    </dgm:pt>
    <dgm:pt modelId="{8884843D-8E84-422A-AB55-428A20F140BA}" type="sibTrans" cxnId="{58D3F52A-9486-4A8B-AF03-B584801BC807}">
      <dgm:prSet/>
      <dgm:spPr/>
      <dgm:t>
        <a:bodyPr/>
        <a:lstStyle/>
        <a:p>
          <a:endParaRPr lang="en-IN"/>
        </a:p>
      </dgm:t>
    </dgm:pt>
    <dgm:pt modelId="{3064E80F-7E13-4539-83BF-D4BA2118BE8F}">
      <dgm:prSet phldrT="[Text]" custT="1"/>
      <dgm:spPr/>
      <dgm:t>
        <a:bodyPr/>
        <a:lstStyle/>
        <a:p>
          <a:r>
            <a:rPr lang="en-IN" sz="1200" dirty="0"/>
            <a:t>Masking and Filtering</a:t>
          </a:r>
        </a:p>
      </dgm:t>
    </dgm:pt>
    <dgm:pt modelId="{CAE15A1C-7B39-4B61-B78E-6198CE8E3E75}" type="parTrans" cxnId="{38718DD0-51C2-4360-B3A9-3ED7593743F8}">
      <dgm:prSet/>
      <dgm:spPr/>
      <dgm:t>
        <a:bodyPr/>
        <a:lstStyle/>
        <a:p>
          <a:endParaRPr lang="en-IN"/>
        </a:p>
      </dgm:t>
    </dgm:pt>
    <dgm:pt modelId="{D4EABA81-E096-4FA6-9410-8244CBA52812}" type="sibTrans" cxnId="{38718DD0-51C2-4360-B3A9-3ED7593743F8}">
      <dgm:prSet/>
      <dgm:spPr/>
      <dgm:t>
        <a:bodyPr/>
        <a:lstStyle/>
        <a:p>
          <a:endParaRPr lang="en-IN"/>
        </a:p>
      </dgm:t>
    </dgm:pt>
    <dgm:pt modelId="{C8139D43-C218-4862-A2F4-EC5AD7157055}">
      <dgm:prSet phldrT="[Text]" custT="1"/>
      <dgm:spPr/>
      <dgm:t>
        <a:bodyPr/>
        <a:lstStyle/>
        <a:p>
          <a:r>
            <a:rPr lang="en-IN" sz="1100" dirty="0" err="1"/>
            <a:t>Transforma-tion</a:t>
          </a:r>
          <a:r>
            <a:rPr lang="en-IN" sz="1100" dirty="0"/>
            <a:t> Techniques</a:t>
          </a:r>
        </a:p>
      </dgm:t>
    </dgm:pt>
    <dgm:pt modelId="{474BD681-F003-4146-9E28-ED1C16C99080}" type="parTrans" cxnId="{35ED8279-A656-44CE-8B22-8D5F9F324378}">
      <dgm:prSet/>
      <dgm:spPr/>
      <dgm:t>
        <a:bodyPr/>
        <a:lstStyle/>
        <a:p>
          <a:endParaRPr lang="en-IN"/>
        </a:p>
      </dgm:t>
    </dgm:pt>
    <dgm:pt modelId="{F66ED5BF-F83C-4232-A17D-43F171BEDB71}" type="sibTrans" cxnId="{35ED8279-A656-44CE-8B22-8D5F9F324378}">
      <dgm:prSet/>
      <dgm:spPr/>
      <dgm:t>
        <a:bodyPr/>
        <a:lstStyle/>
        <a:p>
          <a:endParaRPr lang="en-IN"/>
        </a:p>
      </dgm:t>
    </dgm:pt>
    <dgm:pt modelId="{17F6245E-BD72-48A0-9A6F-A61B6878CD1B}" type="pres">
      <dgm:prSet presAssocID="{6ADC9A0F-3018-4980-B03D-56FAD28CC521}" presName="Name0" presStyleCnt="0">
        <dgm:presLayoutVars>
          <dgm:chMax/>
          <dgm:chPref/>
          <dgm:dir/>
          <dgm:animLvl val="lvl"/>
        </dgm:presLayoutVars>
      </dgm:prSet>
      <dgm:spPr/>
    </dgm:pt>
    <dgm:pt modelId="{3D74D57A-BE4D-4264-A52F-0630A2ECA259}" type="pres">
      <dgm:prSet presAssocID="{C301CC00-059F-45B7-A4EB-DF884B85FC92}" presName="composite" presStyleCnt="0"/>
      <dgm:spPr/>
    </dgm:pt>
    <dgm:pt modelId="{098F0E02-EDF7-48CF-B43F-6FEED2C0097E}" type="pres">
      <dgm:prSet presAssocID="{C301CC00-059F-45B7-A4EB-DF884B85FC92}" presName="Parent1" presStyleLbl="node1" presStyleIdx="0" presStyleCnt="6" custScaleX="101004">
        <dgm:presLayoutVars>
          <dgm:chMax val="1"/>
          <dgm:chPref val="1"/>
          <dgm:bulletEnabled val="1"/>
        </dgm:presLayoutVars>
      </dgm:prSet>
      <dgm:spPr/>
    </dgm:pt>
    <dgm:pt modelId="{CBCD496A-4346-4B58-B28B-0CB04E1CDC0F}" type="pres">
      <dgm:prSet presAssocID="{C301CC00-059F-45B7-A4EB-DF884B85FC92}" presName="Childtext1" presStyleLbl="revTx" presStyleIdx="0" presStyleCnt="3">
        <dgm:presLayoutVars>
          <dgm:chMax val="0"/>
          <dgm:chPref val="0"/>
          <dgm:bulletEnabled val="1"/>
        </dgm:presLayoutVars>
      </dgm:prSet>
      <dgm:spPr/>
    </dgm:pt>
    <dgm:pt modelId="{0E3F5B90-A3A2-420E-B223-A93515F1BEB4}" type="pres">
      <dgm:prSet presAssocID="{C301CC00-059F-45B7-A4EB-DF884B85FC92}" presName="BalanceSpacing" presStyleCnt="0"/>
      <dgm:spPr/>
    </dgm:pt>
    <dgm:pt modelId="{458EA023-02D8-4EE9-A582-D80AC80A5704}" type="pres">
      <dgm:prSet presAssocID="{C301CC00-059F-45B7-A4EB-DF884B85FC92}" presName="BalanceSpacing1" presStyleCnt="0"/>
      <dgm:spPr/>
    </dgm:pt>
    <dgm:pt modelId="{23F873F1-BB15-4BD0-87B8-02103B9A2C1A}" type="pres">
      <dgm:prSet presAssocID="{8884843D-8E84-422A-AB55-428A20F140BA}" presName="Accent1Text" presStyleLbl="node1" presStyleIdx="1" presStyleCnt="6"/>
      <dgm:spPr/>
    </dgm:pt>
    <dgm:pt modelId="{CDF94678-BB90-4144-9215-4AD75C87A305}" type="pres">
      <dgm:prSet presAssocID="{8884843D-8E84-422A-AB55-428A20F140BA}" presName="spaceBetweenRectangles" presStyleCnt="0"/>
      <dgm:spPr/>
    </dgm:pt>
    <dgm:pt modelId="{B1259D97-A47B-449B-A7E4-684C086416FA}" type="pres">
      <dgm:prSet presAssocID="{3064E80F-7E13-4539-83BF-D4BA2118BE8F}" presName="composite" presStyleCnt="0"/>
      <dgm:spPr/>
    </dgm:pt>
    <dgm:pt modelId="{F579DC5D-6B2F-4507-8529-02207F671210}" type="pres">
      <dgm:prSet presAssocID="{3064E80F-7E13-4539-83BF-D4BA2118BE8F}" presName="Parent1" presStyleLbl="node1" presStyleIdx="2" presStyleCnt="6">
        <dgm:presLayoutVars>
          <dgm:chMax val="1"/>
          <dgm:chPref val="1"/>
          <dgm:bulletEnabled val="1"/>
        </dgm:presLayoutVars>
      </dgm:prSet>
      <dgm:spPr/>
    </dgm:pt>
    <dgm:pt modelId="{FFA5FBC2-154D-46B7-BFB9-9848B37A953A}" type="pres">
      <dgm:prSet presAssocID="{3064E80F-7E13-4539-83BF-D4BA2118BE8F}" presName="Childtext1" presStyleLbl="revTx" presStyleIdx="1" presStyleCnt="3">
        <dgm:presLayoutVars>
          <dgm:chMax val="0"/>
          <dgm:chPref val="0"/>
          <dgm:bulletEnabled val="1"/>
        </dgm:presLayoutVars>
      </dgm:prSet>
      <dgm:spPr/>
    </dgm:pt>
    <dgm:pt modelId="{EFDA34C6-6D92-4DA6-9652-5386667E63DE}" type="pres">
      <dgm:prSet presAssocID="{3064E80F-7E13-4539-83BF-D4BA2118BE8F}" presName="BalanceSpacing" presStyleCnt="0"/>
      <dgm:spPr/>
    </dgm:pt>
    <dgm:pt modelId="{4B8114E9-FC5B-48A3-A583-388D9C477F60}" type="pres">
      <dgm:prSet presAssocID="{3064E80F-7E13-4539-83BF-D4BA2118BE8F}" presName="BalanceSpacing1" presStyleCnt="0"/>
      <dgm:spPr/>
    </dgm:pt>
    <dgm:pt modelId="{E1774E61-C22D-4AED-86D0-4982C30B0018}" type="pres">
      <dgm:prSet presAssocID="{D4EABA81-E096-4FA6-9410-8244CBA52812}" presName="Accent1Text" presStyleLbl="node1" presStyleIdx="3" presStyleCnt="6"/>
      <dgm:spPr/>
    </dgm:pt>
    <dgm:pt modelId="{5334F521-6D59-490D-8A83-3D7015D4895E}" type="pres">
      <dgm:prSet presAssocID="{D4EABA81-E096-4FA6-9410-8244CBA52812}" presName="spaceBetweenRectangles" presStyleCnt="0"/>
      <dgm:spPr/>
    </dgm:pt>
    <dgm:pt modelId="{F9D7539D-D6B4-4D7A-8751-36EB8A324B9E}" type="pres">
      <dgm:prSet presAssocID="{C8139D43-C218-4862-A2F4-EC5AD7157055}" presName="composite" presStyleCnt="0"/>
      <dgm:spPr/>
    </dgm:pt>
    <dgm:pt modelId="{6D5324B2-04B8-4666-90B4-CA2386602B62}" type="pres">
      <dgm:prSet presAssocID="{C8139D43-C218-4862-A2F4-EC5AD7157055}" presName="Parent1" presStyleLbl="node1" presStyleIdx="4" presStyleCnt="6" custScaleX="107241" custLinFactNeighborX="624">
        <dgm:presLayoutVars>
          <dgm:chMax val="1"/>
          <dgm:chPref val="1"/>
          <dgm:bulletEnabled val="1"/>
        </dgm:presLayoutVars>
      </dgm:prSet>
      <dgm:spPr/>
    </dgm:pt>
    <dgm:pt modelId="{748B22BC-EA3A-409D-BD94-D5CD39FB0B27}" type="pres">
      <dgm:prSet presAssocID="{C8139D43-C218-4862-A2F4-EC5AD7157055}" presName="Childtext1" presStyleLbl="revTx" presStyleIdx="2" presStyleCnt="3">
        <dgm:presLayoutVars>
          <dgm:chMax val="0"/>
          <dgm:chPref val="0"/>
          <dgm:bulletEnabled val="1"/>
        </dgm:presLayoutVars>
      </dgm:prSet>
      <dgm:spPr/>
    </dgm:pt>
    <dgm:pt modelId="{D3A17552-47D5-4750-91BB-A299462E5627}" type="pres">
      <dgm:prSet presAssocID="{C8139D43-C218-4862-A2F4-EC5AD7157055}" presName="BalanceSpacing" presStyleCnt="0"/>
      <dgm:spPr/>
    </dgm:pt>
    <dgm:pt modelId="{84F79AF4-C988-4A5D-BC30-247ED3946F30}" type="pres">
      <dgm:prSet presAssocID="{C8139D43-C218-4862-A2F4-EC5AD7157055}" presName="BalanceSpacing1" presStyleCnt="0"/>
      <dgm:spPr/>
    </dgm:pt>
    <dgm:pt modelId="{401C7F2C-C062-4686-A554-E87F49D826DC}" type="pres">
      <dgm:prSet presAssocID="{F66ED5BF-F83C-4232-A17D-43F171BEDB71}" presName="Accent1Text" presStyleLbl="node1" presStyleIdx="5" presStyleCnt="6"/>
      <dgm:spPr/>
    </dgm:pt>
  </dgm:ptLst>
  <dgm:cxnLst>
    <dgm:cxn modelId="{014FC70A-0522-46E3-9B03-63B8A8BA58A1}" type="presOf" srcId="{6ADC9A0F-3018-4980-B03D-56FAD28CC521}" destId="{17F6245E-BD72-48A0-9A6F-A61B6878CD1B}" srcOrd="0" destOrd="0" presId="urn:microsoft.com/office/officeart/2008/layout/AlternatingHexagons"/>
    <dgm:cxn modelId="{01753E11-87F6-4D72-A9CB-E56A947B7C25}" type="presOf" srcId="{8884843D-8E84-422A-AB55-428A20F140BA}" destId="{23F873F1-BB15-4BD0-87B8-02103B9A2C1A}" srcOrd="0" destOrd="0" presId="urn:microsoft.com/office/officeart/2008/layout/AlternatingHexagons"/>
    <dgm:cxn modelId="{613E0E1F-62EC-4B07-9405-94DC4ACA79EB}" type="presOf" srcId="{D4EABA81-E096-4FA6-9410-8244CBA52812}" destId="{E1774E61-C22D-4AED-86D0-4982C30B0018}" srcOrd="0" destOrd="0" presId="urn:microsoft.com/office/officeart/2008/layout/AlternatingHexagons"/>
    <dgm:cxn modelId="{58D3F52A-9486-4A8B-AF03-B584801BC807}" srcId="{6ADC9A0F-3018-4980-B03D-56FAD28CC521}" destId="{C301CC00-059F-45B7-A4EB-DF884B85FC92}" srcOrd="0" destOrd="0" parTransId="{B41808DF-7C96-4A97-8ECC-46F396729E94}" sibTransId="{8884843D-8E84-422A-AB55-428A20F140BA}"/>
    <dgm:cxn modelId="{DFDFE65F-E82E-4D35-A727-B01D78E4FE13}" type="presOf" srcId="{3064E80F-7E13-4539-83BF-D4BA2118BE8F}" destId="{F579DC5D-6B2F-4507-8529-02207F671210}" srcOrd="0" destOrd="0" presId="urn:microsoft.com/office/officeart/2008/layout/AlternatingHexagons"/>
    <dgm:cxn modelId="{35ED8279-A656-44CE-8B22-8D5F9F324378}" srcId="{6ADC9A0F-3018-4980-B03D-56FAD28CC521}" destId="{C8139D43-C218-4862-A2F4-EC5AD7157055}" srcOrd="2" destOrd="0" parTransId="{474BD681-F003-4146-9E28-ED1C16C99080}" sibTransId="{F66ED5BF-F83C-4232-A17D-43F171BEDB71}"/>
    <dgm:cxn modelId="{3C5402A8-3662-4348-AC9C-318CAEBD01C0}" type="presOf" srcId="{C301CC00-059F-45B7-A4EB-DF884B85FC92}" destId="{098F0E02-EDF7-48CF-B43F-6FEED2C0097E}" srcOrd="0" destOrd="0" presId="urn:microsoft.com/office/officeart/2008/layout/AlternatingHexagons"/>
    <dgm:cxn modelId="{73B7C3B9-311C-429A-846F-9D11C59CB4F7}" type="presOf" srcId="{C8139D43-C218-4862-A2F4-EC5AD7157055}" destId="{6D5324B2-04B8-4666-90B4-CA2386602B62}" srcOrd="0" destOrd="0" presId="urn:microsoft.com/office/officeart/2008/layout/AlternatingHexagons"/>
    <dgm:cxn modelId="{38718DD0-51C2-4360-B3A9-3ED7593743F8}" srcId="{6ADC9A0F-3018-4980-B03D-56FAD28CC521}" destId="{3064E80F-7E13-4539-83BF-D4BA2118BE8F}" srcOrd="1" destOrd="0" parTransId="{CAE15A1C-7B39-4B61-B78E-6198CE8E3E75}" sibTransId="{D4EABA81-E096-4FA6-9410-8244CBA52812}"/>
    <dgm:cxn modelId="{9FDAADD2-05DA-4693-B1CE-E55AF54F53EE}" type="presOf" srcId="{F66ED5BF-F83C-4232-A17D-43F171BEDB71}" destId="{401C7F2C-C062-4686-A554-E87F49D826DC}" srcOrd="0" destOrd="0" presId="urn:microsoft.com/office/officeart/2008/layout/AlternatingHexagons"/>
    <dgm:cxn modelId="{7502A101-2011-45DF-AADD-206FD36B8E57}" type="presParOf" srcId="{17F6245E-BD72-48A0-9A6F-A61B6878CD1B}" destId="{3D74D57A-BE4D-4264-A52F-0630A2ECA259}" srcOrd="0" destOrd="0" presId="urn:microsoft.com/office/officeart/2008/layout/AlternatingHexagons"/>
    <dgm:cxn modelId="{AB65B795-0721-412D-A389-F840AB9AB828}" type="presParOf" srcId="{3D74D57A-BE4D-4264-A52F-0630A2ECA259}" destId="{098F0E02-EDF7-48CF-B43F-6FEED2C0097E}" srcOrd="0" destOrd="0" presId="urn:microsoft.com/office/officeart/2008/layout/AlternatingHexagons"/>
    <dgm:cxn modelId="{7A46B49B-E056-4572-977A-CF285DE05A75}" type="presParOf" srcId="{3D74D57A-BE4D-4264-A52F-0630A2ECA259}" destId="{CBCD496A-4346-4B58-B28B-0CB04E1CDC0F}" srcOrd="1" destOrd="0" presId="urn:microsoft.com/office/officeart/2008/layout/AlternatingHexagons"/>
    <dgm:cxn modelId="{BF5678EF-A892-4DBB-A049-C6CF6F4A8E2A}" type="presParOf" srcId="{3D74D57A-BE4D-4264-A52F-0630A2ECA259}" destId="{0E3F5B90-A3A2-420E-B223-A93515F1BEB4}" srcOrd="2" destOrd="0" presId="urn:microsoft.com/office/officeart/2008/layout/AlternatingHexagons"/>
    <dgm:cxn modelId="{1721E3FD-AA49-4CE2-B268-0906A4BC7BA3}" type="presParOf" srcId="{3D74D57A-BE4D-4264-A52F-0630A2ECA259}" destId="{458EA023-02D8-4EE9-A582-D80AC80A5704}" srcOrd="3" destOrd="0" presId="urn:microsoft.com/office/officeart/2008/layout/AlternatingHexagons"/>
    <dgm:cxn modelId="{767DFF4E-5BE8-4EDF-85A4-F6678B654874}" type="presParOf" srcId="{3D74D57A-BE4D-4264-A52F-0630A2ECA259}" destId="{23F873F1-BB15-4BD0-87B8-02103B9A2C1A}" srcOrd="4" destOrd="0" presId="urn:microsoft.com/office/officeart/2008/layout/AlternatingHexagons"/>
    <dgm:cxn modelId="{74ADBC58-30F8-4FD3-BA70-E5F7943EA2B2}" type="presParOf" srcId="{17F6245E-BD72-48A0-9A6F-A61B6878CD1B}" destId="{CDF94678-BB90-4144-9215-4AD75C87A305}" srcOrd="1" destOrd="0" presId="urn:microsoft.com/office/officeart/2008/layout/AlternatingHexagons"/>
    <dgm:cxn modelId="{8CEB1FAB-A17D-49DB-97D6-34C126F94AD8}" type="presParOf" srcId="{17F6245E-BD72-48A0-9A6F-A61B6878CD1B}" destId="{B1259D97-A47B-449B-A7E4-684C086416FA}" srcOrd="2" destOrd="0" presId="urn:microsoft.com/office/officeart/2008/layout/AlternatingHexagons"/>
    <dgm:cxn modelId="{33E83D61-5DB8-4E43-A34F-20EA17B7E962}" type="presParOf" srcId="{B1259D97-A47B-449B-A7E4-684C086416FA}" destId="{F579DC5D-6B2F-4507-8529-02207F671210}" srcOrd="0" destOrd="0" presId="urn:microsoft.com/office/officeart/2008/layout/AlternatingHexagons"/>
    <dgm:cxn modelId="{3B916D86-D834-47B0-8A65-63C461AD13E3}" type="presParOf" srcId="{B1259D97-A47B-449B-A7E4-684C086416FA}" destId="{FFA5FBC2-154D-46B7-BFB9-9848B37A953A}" srcOrd="1" destOrd="0" presId="urn:microsoft.com/office/officeart/2008/layout/AlternatingHexagons"/>
    <dgm:cxn modelId="{24879815-6A11-4CA7-B4FC-D8DE629B0453}" type="presParOf" srcId="{B1259D97-A47B-449B-A7E4-684C086416FA}" destId="{EFDA34C6-6D92-4DA6-9652-5386667E63DE}" srcOrd="2" destOrd="0" presId="urn:microsoft.com/office/officeart/2008/layout/AlternatingHexagons"/>
    <dgm:cxn modelId="{A7ECF103-7EDF-4017-BE50-9653DA022D61}" type="presParOf" srcId="{B1259D97-A47B-449B-A7E4-684C086416FA}" destId="{4B8114E9-FC5B-48A3-A583-388D9C477F60}" srcOrd="3" destOrd="0" presId="urn:microsoft.com/office/officeart/2008/layout/AlternatingHexagons"/>
    <dgm:cxn modelId="{CC05B89B-DC6E-4B6D-88B7-EBC30E2F81A8}" type="presParOf" srcId="{B1259D97-A47B-449B-A7E4-684C086416FA}" destId="{E1774E61-C22D-4AED-86D0-4982C30B0018}" srcOrd="4" destOrd="0" presId="urn:microsoft.com/office/officeart/2008/layout/AlternatingHexagons"/>
    <dgm:cxn modelId="{2937BDE7-0433-4193-828A-C0ADD693B128}" type="presParOf" srcId="{17F6245E-BD72-48A0-9A6F-A61B6878CD1B}" destId="{5334F521-6D59-490D-8A83-3D7015D4895E}" srcOrd="3" destOrd="0" presId="urn:microsoft.com/office/officeart/2008/layout/AlternatingHexagons"/>
    <dgm:cxn modelId="{85E52477-CAB1-4858-BD89-9567C9D6FE4F}" type="presParOf" srcId="{17F6245E-BD72-48A0-9A6F-A61B6878CD1B}" destId="{F9D7539D-D6B4-4D7A-8751-36EB8A324B9E}" srcOrd="4" destOrd="0" presId="urn:microsoft.com/office/officeart/2008/layout/AlternatingHexagons"/>
    <dgm:cxn modelId="{042B0607-94E3-4193-85FE-A98469081F71}" type="presParOf" srcId="{F9D7539D-D6B4-4D7A-8751-36EB8A324B9E}" destId="{6D5324B2-04B8-4666-90B4-CA2386602B62}" srcOrd="0" destOrd="0" presId="urn:microsoft.com/office/officeart/2008/layout/AlternatingHexagons"/>
    <dgm:cxn modelId="{93F96D2A-491A-4799-863A-A9DDEF9EBD5B}" type="presParOf" srcId="{F9D7539D-D6B4-4D7A-8751-36EB8A324B9E}" destId="{748B22BC-EA3A-409D-BD94-D5CD39FB0B27}" srcOrd="1" destOrd="0" presId="urn:microsoft.com/office/officeart/2008/layout/AlternatingHexagons"/>
    <dgm:cxn modelId="{78025CE1-97DE-4824-8354-F0795BA98A3E}" type="presParOf" srcId="{F9D7539D-D6B4-4D7A-8751-36EB8A324B9E}" destId="{D3A17552-47D5-4750-91BB-A299462E5627}" srcOrd="2" destOrd="0" presId="urn:microsoft.com/office/officeart/2008/layout/AlternatingHexagons"/>
    <dgm:cxn modelId="{7B51ABF6-08FD-4EFC-92D3-06130A597390}" type="presParOf" srcId="{F9D7539D-D6B4-4D7A-8751-36EB8A324B9E}" destId="{84F79AF4-C988-4A5D-BC30-247ED3946F30}" srcOrd="3" destOrd="0" presId="urn:microsoft.com/office/officeart/2008/layout/AlternatingHexagons"/>
    <dgm:cxn modelId="{452A40BE-46C0-46B7-9A6B-387474A88077}" type="presParOf" srcId="{F9D7539D-D6B4-4D7A-8751-36EB8A324B9E}" destId="{401C7F2C-C062-4686-A554-E87F49D826DC}"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4B6FC-B217-4F65-A0B2-8DF06609A303}">
      <dsp:nvSpPr>
        <dsp:cNvPr id="0" name=""/>
        <dsp:cNvSpPr/>
      </dsp:nvSpPr>
      <dsp:spPr>
        <a:xfrm>
          <a:off x="0" y="356294"/>
          <a:ext cx="6096000" cy="478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2ED926-D9DD-432F-B05E-5C20966FDC57}">
      <dsp:nvSpPr>
        <dsp:cNvPr id="0" name=""/>
        <dsp:cNvSpPr/>
      </dsp:nvSpPr>
      <dsp:spPr>
        <a:xfrm>
          <a:off x="304800" y="75854"/>
          <a:ext cx="4267200" cy="5608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44550">
            <a:lnSpc>
              <a:spcPct val="90000"/>
            </a:lnSpc>
            <a:spcBef>
              <a:spcPct val="0"/>
            </a:spcBef>
            <a:spcAft>
              <a:spcPct val="35000"/>
            </a:spcAft>
            <a:buNone/>
          </a:pPr>
          <a:r>
            <a:rPr lang="en-IN" sz="1900" b="1" kern="1200" dirty="0"/>
            <a:t>Visible Watermarks</a:t>
          </a:r>
        </a:p>
      </dsp:txBody>
      <dsp:txXfrm>
        <a:off x="332180" y="103234"/>
        <a:ext cx="4212440" cy="506120"/>
      </dsp:txXfrm>
    </dsp:sp>
    <dsp:sp modelId="{E2F16CD0-B932-46AF-82EA-5297695DC24F}">
      <dsp:nvSpPr>
        <dsp:cNvPr id="0" name=""/>
        <dsp:cNvSpPr/>
      </dsp:nvSpPr>
      <dsp:spPr>
        <a:xfrm>
          <a:off x="0" y="1218134"/>
          <a:ext cx="6096000" cy="478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206412-E495-432F-895E-33FA0394A021}">
      <dsp:nvSpPr>
        <dsp:cNvPr id="0" name=""/>
        <dsp:cNvSpPr/>
      </dsp:nvSpPr>
      <dsp:spPr>
        <a:xfrm>
          <a:off x="304800" y="937694"/>
          <a:ext cx="4267200" cy="5608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44550">
            <a:lnSpc>
              <a:spcPct val="90000"/>
            </a:lnSpc>
            <a:spcBef>
              <a:spcPct val="0"/>
            </a:spcBef>
            <a:spcAft>
              <a:spcPct val="35000"/>
            </a:spcAft>
            <a:buNone/>
          </a:pPr>
          <a:r>
            <a:rPr lang="en-IN" sz="1900" b="1" kern="1200" dirty="0"/>
            <a:t>Invisible Watermarks</a:t>
          </a:r>
        </a:p>
      </dsp:txBody>
      <dsp:txXfrm>
        <a:off x="332180" y="965074"/>
        <a:ext cx="4212440" cy="506120"/>
      </dsp:txXfrm>
    </dsp:sp>
    <dsp:sp modelId="{61D0E7C9-2A96-40A8-8C12-7FDC134BB404}">
      <dsp:nvSpPr>
        <dsp:cNvPr id="0" name=""/>
        <dsp:cNvSpPr/>
      </dsp:nvSpPr>
      <dsp:spPr>
        <a:xfrm>
          <a:off x="0" y="2079974"/>
          <a:ext cx="6096000" cy="478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DF3DDD-BBDA-4A3D-A4D0-E83AE6877F0B}">
      <dsp:nvSpPr>
        <dsp:cNvPr id="0" name=""/>
        <dsp:cNvSpPr/>
      </dsp:nvSpPr>
      <dsp:spPr>
        <a:xfrm>
          <a:off x="304800" y="1799534"/>
          <a:ext cx="4267200" cy="5608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44550">
            <a:lnSpc>
              <a:spcPct val="90000"/>
            </a:lnSpc>
            <a:spcBef>
              <a:spcPct val="0"/>
            </a:spcBef>
            <a:spcAft>
              <a:spcPct val="35000"/>
            </a:spcAft>
            <a:buNone/>
          </a:pPr>
          <a:r>
            <a:rPr lang="en-IN" sz="1900" b="1" i="0" kern="1200" dirty="0"/>
            <a:t>Public Watermarks</a:t>
          </a:r>
          <a:endParaRPr lang="en-IN" sz="1900" b="1" kern="1200" dirty="0"/>
        </a:p>
      </dsp:txBody>
      <dsp:txXfrm>
        <a:off x="332180" y="1826914"/>
        <a:ext cx="4212440" cy="506120"/>
      </dsp:txXfrm>
    </dsp:sp>
    <dsp:sp modelId="{021CB549-16B7-4215-802A-593714ADE743}">
      <dsp:nvSpPr>
        <dsp:cNvPr id="0" name=""/>
        <dsp:cNvSpPr/>
      </dsp:nvSpPr>
      <dsp:spPr>
        <a:xfrm>
          <a:off x="0" y="2941814"/>
          <a:ext cx="6096000" cy="478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D34CA4-03D4-4125-A9E9-1E4A864BA184}">
      <dsp:nvSpPr>
        <dsp:cNvPr id="0" name=""/>
        <dsp:cNvSpPr/>
      </dsp:nvSpPr>
      <dsp:spPr>
        <a:xfrm>
          <a:off x="304800" y="2661374"/>
          <a:ext cx="4267200" cy="5608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44550">
            <a:lnSpc>
              <a:spcPct val="90000"/>
            </a:lnSpc>
            <a:spcBef>
              <a:spcPct val="0"/>
            </a:spcBef>
            <a:spcAft>
              <a:spcPct val="35000"/>
            </a:spcAft>
            <a:buNone/>
          </a:pPr>
          <a:r>
            <a:rPr lang="en-IN" sz="1900" b="1" kern="1200" dirty="0"/>
            <a:t>Fragile Watermarks</a:t>
          </a:r>
        </a:p>
      </dsp:txBody>
      <dsp:txXfrm>
        <a:off x="332180" y="2688754"/>
        <a:ext cx="4212440"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F0E02-EDF7-48CF-B43F-6FEED2C0097E}">
      <dsp:nvSpPr>
        <dsp:cNvPr id="0" name=""/>
        <dsp:cNvSpPr/>
      </dsp:nvSpPr>
      <dsp:spPr>
        <a:xfrm rot="5400000">
          <a:off x="2685610" y="79685"/>
          <a:ext cx="1306380" cy="1147961"/>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Spatial Domain Technique</a:t>
          </a:r>
        </a:p>
      </dsp:txBody>
      <dsp:txXfrm rot="-5400000">
        <a:off x="2944545" y="205004"/>
        <a:ext cx="788509" cy="897324"/>
      </dsp:txXfrm>
    </dsp:sp>
    <dsp:sp modelId="{CBCD496A-4346-4B58-B28B-0CB04E1CDC0F}">
      <dsp:nvSpPr>
        <dsp:cNvPr id="0" name=""/>
        <dsp:cNvSpPr/>
      </dsp:nvSpPr>
      <dsp:spPr>
        <a:xfrm>
          <a:off x="3941564" y="261752"/>
          <a:ext cx="1457920" cy="783828"/>
        </a:xfrm>
        <a:prstGeom prst="rect">
          <a:avLst/>
        </a:prstGeom>
        <a:noFill/>
        <a:ln>
          <a:noFill/>
        </a:ln>
        <a:effectLst/>
      </dsp:spPr>
      <dsp:style>
        <a:lnRef idx="0">
          <a:scrgbClr r="0" g="0" b="0"/>
        </a:lnRef>
        <a:fillRef idx="0">
          <a:scrgbClr r="0" g="0" b="0"/>
        </a:fillRef>
        <a:effectRef idx="0">
          <a:scrgbClr r="0" g="0" b="0"/>
        </a:effectRef>
        <a:fontRef idx="minor"/>
      </dsp:style>
    </dsp:sp>
    <dsp:sp modelId="{23F873F1-BB15-4BD0-87B8-02103B9A2C1A}">
      <dsp:nvSpPr>
        <dsp:cNvPr id="0" name=""/>
        <dsp:cNvSpPr/>
      </dsp:nvSpPr>
      <dsp:spPr>
        <a:xfrm rot="5400000">
          <a:off x="1458135" y="85391"/>
          <a:ext cx="1306380" cy="1136550"/>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1720162" y="204055"/>
        <a:ext cx="782326" cy="899225"/>
      </dsp:txXfrm>
    </dsp:sp>
    <dsp:sp modelId="{F579DC5D-6B2F-4507-8529-02207F671210}">
      <dsp:nvSpPr>
        <dsp:cNvPr id="0" name=""/>
        <dsp:cNvSpPr/>
      </dsp:nvSpPr>
      <dsp:spPr>
        <a:xfrm rot="5400000">
          <a:off x="2069521" y="1194246"/>
          <a:ext cx="1306380" cy="1136550"/>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Masking and Filtering</a:t>
          </a:r>
        </a:p>
      </dsp:txBody>
      <dsp:txXfrm rot="-5400000">
        <a:off x="2331548" y="1312910"/>
        <a:ext cx="782326" cy="899225"/>
      </dsp:txXfrm>
    </dsp:sp>
    <dsp:sp modelId="{FFA5FBC2-154D-46B7-BFB9-9848B37A953A}">
      <dsp:nvSpPr>
        <dsp:cNvPr id="0" name=""/>
        <dsp:cNvSpPr/>
      </dsp:nvSpPr>
      <dsp:spPr>
        <a:xfrm>
          <a:off x="696515" y="1370607"/>
          <a:ext cx="1410890" cy="783828"/>
        </a:xfrm>
        <a:prstGeom prst="rect">
          <a:avLst/>
        </a:prstGeom>
        <a:noFill/>
        <a:ln>
          <a:noFill/>
        </a:ln>
        <a:effectLst/>
      </dsp:spPr>
      <dsp:style>
        <a:lnRef idx="0">
          <a:scrgbClr r="0" g="0" b="0"/>
        </a:lnRef>
        <a:fillRef idx="0">
          <a:scrgbClr r="0" g="0" b="0"/>
        </a:fillRef>
        <a:effectRef idx="0">
          <a:scrgbClr r="0" g="0" b="0"/>
        </a:effectRef>
        <a:fontRef idx="minor"/>
      </dsp:style>
    </dsp:sp>
    <dsp:sp modelId="{E1774E61-C22D-4AED-86D0-4982C30B0018}">
      <dsp:nvSpPr>
        <dsp:cNvPr id="0" name=""/>
        <dsp:cNvSpPr/>
      </dsp:nvSpPr>
      <dsp:spPr>
        <a:xfrm rot="5400000">
          <a:off x="3296996" y="1194246"/>
          <a:ext cx="1306380" cy="1136550"/>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3559023" y="1312910"/>
        <a:ext cx="782326" cy="899225"/>
      </dsp:txXfrm>
    </dsp:sp>
    <dsp:sp modelId="{6D5324B2-04B8-4666-90B4-CA2386602B62}">
      <dsp:nvSpPr>
        <dsp:cNvPr id="0" name=""/>
        <dsp:cNvSpPr/>
      </dsp:nvSpPr>
      <dsp:spPr>
        <a:xfrm rot="5400000">
          <a:off x="2692702" y="2261953"/>
          <a:ext cx="1306380" cy="121884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err="1"/>
            <a:t>Transforma-tion</a:t>
          </a:r>
          <a:r>
            <a:rPr lang="en-IN" sz="1100" kern="1200" dirty="0"/>
            <a:t> Techniques</a:t>
          </a:r>
        </a:p>
      </dsp:txBody>
      <dsp:txXfrm rot="-5400000">
        <a:off x="2932804" y="2428623"/>
        <a:ext cx="826176" cy="885508"/>
      </dsp:txXfrm>
    </dsp:sp>
    <dsp:sp modelId="{748B22BC-EA3A-409D-BD94-D5CD39FB0B27}">
      <dsp:nvSpPr>
        <dsp:cNvPr id="0" name=""/>
        <dsp:cNvSpPr/>
      </dsp:nvSpPr>
      <dsp:spPr>
        <a:xfrm>
          <a:off x="3941564" y="2479463"/>
          <a:ext cx="1457920" cy="783828"/>
        </a:xfrm>
        <a:prstGeom prst="rect">
          <a:avLst/>
        </a:prstGeom>
        <a:noFill/>
        <a:ln>
          <a:noFill/>
        </a:ln>
        <a:effectLst/>
      </dsp:spPr>
      <dsp:style>
        <a:lnRef idx="0">
          <a:scrgbClr r="0" g="0" b="0"/>
        </a:lnRef>
        <a:fillRef idx="0">
          <a:scrgbClr r="0" g="0" b="0"/>
        </a:fillRef>
        <a:effectRef idx="0">
          <a:scrgbClr r="0" g="0" b="0"/>
        </a:effectRef>
        <a:fontRef idx="minor"/>
      </dsp:style>
    </dsp:sp>
    <dsp:sp modelId="{401C7F2C-C062-4686-A554-E87F49D826DC}">
      <dsp:nvSpPr>
        <dsp:cNvPr id="0" name=""/>
        <dsp:cNvSpPr/>
      </dsp:nvSpPr>
      <dsp:spPr>
        <a:xfrm rot="5400000">
          <a:off x="1458135" y="2303102"/>
          <a:ext cx="1306380" cy="1136550"/>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1720162" y="2421766"/>
        <a:ext cx="782326" cy="8992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0528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24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02432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7"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nk.springer.com/article/10.1007/s11227-019-02878-7" TargetMode="External"/><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Steganography" TargetMode="External"/><Relationship Id="rId5" Type="http://schemas.openxmlformats.org/officeDocument/2006/relationships/image" Target="../media/image15.png"/><Relationship Id="rId4" Type="http://schemas.openxmlformats.org/officeDocument/2006/relationships/hyperlink" Target="https://www.flickr.com/photos/krazydad/25579684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peoplemattersglobal.com/article/trwc2018/how-great-leaders-develop-a-culture-of-belief-deliver-big-results-17493"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veristrat.com/blog-valuation/value-online-business-website/attachment/conclusion/"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id.wikipedia.org/wiki/watermarking" TargetMode="Externa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www.news.uct.ac.za/article/-2017-11-22-why-a-proper-record-of-birds-in-africa-is-so-important-for-europe" TargetMode="External"/><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hyperlink" Target="http://www.johnloomis.org/eop513/notes/lenna/html/lenna.html"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www.securitybydefault.com/2017/01/utilizando-la-esteganografia-para-salir.html" TargetMode="External"/><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72670" y="3219882"/>
            <a:ext cx="3345658" cy="15652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3"/>
                </a:solidFill>
              </a:rPr>
              <a:t>BY-</a:t>
            </a:r>
          </a:p>
          <a:p>
            <a:pPr marL="0" lvl="0" indent="0" algn="ctr" rtl="0">
              <a:spcBef>
                <a:spcPts val="0"/>
              </a:spcBef>
              <a:spcAft>
                <a:spcPts val="0"/>
              </a:spcAft>
              <a:buNone/>
            </a:pPr>
            <a:r>
              <a:rPr lang="en-US" dirty="0">
                <a:solidFill>
                  <a:schemeClr val="accent2">
                    <a:lumMod val="75000"/>
                  </a:schemeClr>
                </a:solidFill>
              </a:rPr>
              <a:t>Shaina Mehta</a:t>
            </a:r>
          </a:p>
          <a:p>
            <a:pPr marL="0" lvl="0" indent="0" algn="ctr" rtl="0">
              <a:spcBef>
                <a:spcPts val="0"/>
              </a:spcBef>
              <a:spcAft>
                <a:spcPts val="0"/>
              </a:spcAft>
              <a:buNone/>
            </a:pPr>
            <a:r>
              <a:rPr lang="en-US" dirty="0"/>
              <a:t>-A2305219268</a:t>
            </a:r>
          </a:p>
          <a:p>
            <a:pPr marL="0" lvl="0" indent="0" algn="ctr" rtl="0">
              <a:spcBef>
                <a:spcPts val="0"/>
              </a:spcBef>
              <a:spcAft>
                <a:spcPts val="0"/>
              </a:spcAft>
              <a:buNone/>
            </a:pPr>
            <a:r>
              <a:rPr lang="en-US" dirty="0">
                <a:solidFill>
                  <a:schemeClr val="accent2">
                    <a:lumMod val="75000"/>
                  </a:schemeClr>
                </a:solidFill>
              </a:rPr>
              <a:t>Tanya Yadav</a:t>
            </a:r>
          </a:p>
          <a:p>
            <a:pPr marL="0" lvl="0" indent="0" algn="ctr" rtl="0">
              <a:spcBef>
                <a:spcPts val="0"/>
              </a:spcBef>
              <a:spcAft>
                <a:spcPts val="0"/>
              </a:spcAft>
              <a:buNone/>
            </a:pPr>
            <a:r>
              <a:rPr lang="en-US" dirty="0"/>
              <a:t>-A2305219295</a:t>
            </a:r>
            <a:endParaRPr dirty="0"/>
          </a:p>
        </p:txBody>
      </p:sp>
      <p:sp>
        <p:nvSpPr>
          <p:cNvPr id="435" name="Google Shape;435;p25"/>
          <p:cNvSpPr txBox="1">
            <a:spLocks noGrp="1"/>
          </p:cNvSpPr>
          <p:nvPr>
            <p:ph type="ctrTitle"/>
          </p:nvPr>
        </p:nvSpPr>
        <p:spPr>
          <a:xfrm>
            <a:off x="1556595" y="595790"/>
            <a:ext cx="6020700" cy="31005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DIGITAL </a:t>
            </a:r>
            <a:r>
              <a:rPr lang="en" dirty="0">
                <a:solidFill>
                  <a:schemeClr val="accent2"/>
                </a:solidFill>
              </a:rPr>
              <a:t>WATERMARKING TO HIDE</a:t>
            </a:r>
            <a:r>
              <a:rPr lang="en" dirty="0"/>
              <a:t> </a:t>
            </a:r>
            <a:br>
              <a:rPr lang="en" dirty="0"/>
            </a:br>
            <a:r>
              <a:rPr lang="en" dirty="0"/>
              <a:t>TEXT MESSAGES</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19885" y="2571750"/>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947649" y="349851"/>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509137" y="349851"/>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51E08A-7E82-447E-B361-2AE2A4E91D67}"/>
              </a:ext>
            </a:extLst>
          </p:cNvPr>
          <p:cNvSpPr>
            <a:spLocks noGrp="1"/>
          </p:cNvSpPr>
          <p:nvPr>
            <p:ph type="body" idx="1"/>
          </p:nvPr>
        </p:nvSpPr>
        <p:spPr>
          <a:xfrm>
            <a:off x="618824" y="1526699"/>
            <a:ext cx="4160994" cy="2117045"/>
          </a:xfrm>
        </p:spPr>
        <p:txBody>
          <a:bodyPr/>
          <a:lstStyle/>
          <a:p>
            <a:pPr algn="just"/>
            <a:r>
              <a:rPr lang="en-IN" sz="1600" dirty="0">
                <a:solidFill>
                  <a:schemeClr val="bg2">
                    <a:lumMod val="25000"/>
                    <a:lumOff val="75000"/>
                  </a:schemeClr>
                </a:solidFill>
              </a:rPr>
              <a:t>The Advanced Encryption Standard (AES) is a symmetric block cipher chosen by the U.S. government to protect classified information.</a:t>
            </a:r>
          </a:p>
          <a:p>
            <a:pPr algn="just"/>
            <a:r>
              <a:rPr lang="en-IN" sz="1600" dirty="0">
                <a:solidFill>
                  <a:schemeClr val="bg2">
                    <a:lumMod val="25000"/>
                    <a:lumOff val="75000"/>
                  </a:schemeClr>
                </a:solidFill>
              </a:rPr>
              <a:t>AES is implemented in software and hardware throughout the world to encrypt sensitive data. </a:t>
            </a:r>
          </a:p>
          <a:p>
            <a:pPr algn="just"/>
            <a:r>
              <a:rPr lang="en-IN" sz="1600" dirty="0">
                <a:solidFill>
                  <a:schemeClr val="bg2">
                    <a:lumMod val="25000"/>
                    <a:lumOff val="75000"/>
                  </a:schemeClr>
                </a:solidFill>
              </a:rPr>
              <a:t>Variant of Rijndael, with a fixed block size of 128 bits, and a key size of 128, 192, or 256 bits. </a:t>
            </a:r>
          </a:p>
        </p:txBody>
      </p:sp>
      <p:sp>
        <p:nvSpPr>
          <p:cNvPr id="3" name="Title 2">
            <a:extLst>
              <a:ext uri="{FF2B5EF4-FFF2-40B4-BE49-F238E27FC236}">
                <a16:creationId xmlns:a16="http://schemas.microsoft.com/office/drawing/2014/main" id="{510C99C2-FB20-4494-86EC-CCD30905B6D0}"/>
              </a:ext>
            </a:extLst>
          </p:cNvPr>
          <p:cNvSpPr>
            <a:spLocks noGrp="1"/>
          </p:cNvSpPr>
          <p:nvPr>
            <p:ph type="ctrTitle"/>
          </p:nvPr>
        </p:nvSpPr>
        <p:spPr>
          <a:xfrm>
            <a:off x="618824" y="506195"/>
            <a:ext cx="4604339" cy="577800"/>
          </a:xfrm>
        </p:spPr>
        <p:txBody>
          <a:bodyPr/>
          <a:lstStyle/>
          <a:p>
            <a:r>
              <a:rPr lang="en-IN" dirty="0"/>
              <a:t>About AES Encryption System</a:t>
            </a:r>
          </a:p>
        </p:txBody>
      </p:sp>
      <p:pic>
        <p:nvPicPr>
          <p:cNvPr id="5" name="Picture 4" descr="Diagram&#10;&#10;Description automatically generated">
            <a:extLst>
              <a:ext uri="{FF2B5EF4-FFF2-40B4-BE49-F238E27FC236}">
                <a16:creationId xmlns:a16="http://schemas.microsoft.com/office/drawing/2014/main" id="{06E8DA21-44C6-4DCE-9006-532C0390F1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13218" y="795095"/>
            <a:ext cx="3408601" cy="3955091"/>
          </a:xfrm>
          <a:prstGeom prst="rect">
            <a:avLst/>
          </a:prstGeom>
        </p:spPr>
      </p:pic>
      <p:sp>
        <p:nvSpPr>
          <p:cNvPr id="6" name="TextBox 5">
            <a:extLst>
              <a:ext uri="{FF2B5EF4-FFF2-40B4-BE49-F238E27FC236}">
                <a16:creationId xmlns:a16="http://schemas.microsoft.com/office/drawing/2014/main" id="{9D919E02-118E-47B5-BAB1-EC3F1B62B28B}"/>
              </a:ext>
            </a:extLst>
          </p:cNvPr>
          <p:cNvSpPr txBox="1"/>
          <p:nvPr/>
        </p:nvSpPr>
        <p:spPr>
          <a:xfrm>
            <a:off x="-1616771" y="5143500"/>
            <a:ext cx="4471190" cy="230832"/>
          </a:xfrm>
          <a:prstGeom prst="rect">
            <a:avLst/>
          </a:prstGeom>
          <a:noFill/>
        </p:spPr>
        <p:txBody>
          <a:bodyPr wrap="square" rtlCol="0">
            <a:spAutoFit/>
          </a:bodyPr>
          <a:lstStyle/>
          <a:p>
            <a:r>
              <a:rPr lang="en-IN" sz="900">
                <a:hlinkClick r:id="rId3" tooltip="https://link.springer.com/article/10.1007/s11227-019-02878-7"/>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611851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45AF7F-F1A1-4472-B527-784A6CA6DE3F}"/>
              </a:ext>
            </a:extLst>
          </p:cNvPr>
          <p:cNvSpPr txBox="1">
            <a:spLocks/>
          </p:cNvSpPr>
          <p:nvPr/>
        </p:nvSpPr>
        <p:spPr>
          <a:xfrm>
            <a:off x="838199" y="294395"/>
            <a:ext cx="6486427" cy="7993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IN" dirty="0">
                <a:solidFill>
                  <a:schemeClr val="accent1">
                    <a:lumMod val="75000"/>
                  </a:schemeClr>
                </a:solidFill>
              </a:rPr>
              <a:t>Recent Works </a:t>
            </a:r>
          </a:p>
        </p:txBody>
      </p:sp>
      <p:sp>
        <p:nvSpPr>
          <p:cNvPr id="8" name="Content Placeholder 2">
            <a:extLst>
              <a:ext uri="{FF2B5EF4-FFF2-40B4-BE49-F238E27FC236}">
                <a16:creationId xmlns:a16="http://schemas.microsoft.com/office/drawing/2014/main" id="{224A6AA4-F7FD-490B-9780-1A7F14C2C704}"/>
              </a:ext>
            </a:extLst>
          </p:cNvPr>
          <p:cNvSpPr txBox="1">
            <a:spLocks/>
          </p:cNvSpPr>
          <p:nvPr/>
        </p:nvSpPr>
        <p:spPr>
          <a:xfrm>
            <a:off x="838199" y="1517946"/>
            <a:ext cx="6486427" cy="281066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2">
                  <a:lumMod val="50000"/>
                </a:schemeClr>
              </a:buClr>
              <a:buFont typeface="+mj-lt"/>
              <a:buAutoNum type="arabicParenR"/>
            </a:pPr>
            <a:r>
              <a:rPr lang="en-IN" sz="1600" dirty="0">
                <a:solidFill>
                  <a:schemeClr val="bg1"/>
                </a:solidFill>
              </a:rPr>
              <a:t>A.N. Flora et al has developed steganography algorithm using K-Means Clustering.</a:t>
            </a:r>
          </a:p>
          <a:p>
            <a:pPr marL="342900" indent="-342900">
              <a:buClr>
                <a:schemeClr val="tx2">
                  <a:lumMod val="50000"/>
                </a:schemeClr>
              </a:buClr>
              <a:buFont typeface="+mj-lt"/>
              <a:buAutoNum type="arabicParenR"/>
            </a:pPr>
            <a:r>
              <a:rPr lang="en-IN" sz="1600" dirty="0" err="1">
                <a:solidFill>
                  <a:schemeClr val="bg1"/>
                </a:solidFill>
              </a:rPr>
              <a:t>Praseeja</a:t>
            </a:r>
            <a:r>
              <a:rPr lang="en-IN" sz="1600" dirty="0">
                <a:solidFill>
                  <a:schemeClr val="bg1"/>
                </a:solidFill>
              </a:rPr>
              <a:t> V S et al has developed an image steganography algorithm which is the integration of Hash Least Significant Bit (H-LSB) and K – Means Clustering used for security enhancement in image encryption.</a:t>
            </a:r>
          </a:p>
          <a:p>
            <a:pPr marL="342900" indent="-342900">
              <a:buClr>
                <a:schemeClr val="tx2">
                  <a:lumMod val="50000"/>
                </a:schemeClr>
              </a:buClr>
              <a:buFont typeface="+mj-lt"/>
              <a:buAutoNum type="arabicParenR"/>
            </a:pPr>
            <a:r>
              <a:rPr lang="en-IN" sz="1600" dirty="0">
                <a:solidFill>
                  <a:schemeClr val="bg1"/>
                </a:solidFill>
              </a:rPr>
              <a:t>M. </a:t>
            </a:r>
            <a:r>
              <a:rPr lang="en-IN" sz="1600" dirty="0" err="1">
                <a:solidFill>
                  <a:schemeClr val="bg1"/>
                </a:solidFill>
              </a:rPr>
              <a:t>Munikar</a:t>
            </a:r>
            <a:r>
              <a:rPr lang="en-IN" sz="1600" dirty="0">
                <a:solidFill>
                  <a:schemeClr val="bg1"/>
                </a:solidFill>
              </a:rPr>
              <a:t> et al has developed image steganography algorithm using LSB substitution and K-Means Clustering.</a:t>
            </a:r>
          </a:p>
          <a:p>
            <a:pPr marL="342900" indent="-342900">
              <a:buClr>
                <a:schemeClr val="tx2">
                  <a:lumMod val="50000"/>
                </a:schemeClr>
              </a:buClr>
              <a:buFont typeface="+mj-lt"/>
              <a:buAutoNum type="arabicParenR"/>
            </a:pPr>
            <a:r>
              <a:rPr lang="en-IN" sz="1600" dirty="0">
                <a:solidFill>
                  <a:schemeClr val="bg1"/>
                </a:solidFill>
              </a:rPr>
              <a:t> K Suresh Babu, et. al. proposed an image Steganography that can verify the reliability of the information being transmitted to the receiver</a:t>
            </a:r>
          </a:p>
        </p:txBody>
      </p:sp>
    </p:spTree>
    <p:extLst>
      <p:ext uri="{BB962C8B-B14F-4D97-AF65-F5344CB8AC3E}">
        <p14:creationId xmlns:p14="http://schemas.microsoft.com/office/powerpoint/2010/main" val="3104864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D535E-7570-44B6-B5AF-A9C34AACF156}"/>
              </a:ext>
            </a:extLst>
          </p:cNvPr>
          <p:cNvSpPr>
            <a:spLocks noGrp="1"/>
          </p:cNvSpPr>
          <p:nvPr>
            <p:ph type="ctrTitle"/>
          </p:nvPr>
        </p:nvSpPr>
        <p:spPr>
          <a:xfrm>
            <a:off x="800100" y="2386013"/>
            <a:ext cx="4157662" cy="858431"/>
          </a:xfrm>
        </p:spPr>
        <p:txBody>
          <a:bodyPr/>
          <a:lstStyle/>
          <a:p>
            <a:r>
              <a:rPr lang="en-IN" dirty="0"/>
              <a:t>Project Objective</a:t>
            </a:r>
          </a:p>
        </p:txBody>
      </p:sp>
      <p:pic>
        <p:nvPicPr>
          <p:cNvPr id="9" name="Picture 8" descr="A red and white sign&#10;&#10;Description automatically generated with low confidence">
            <a:extLst>
              <a:ext uri="{FF2B5EF4-FFF2-40B4-BE49-F238E27FC236}">
                <a16:creationId xmlns:a16="http://schemas.microsoft.com/office/drawing/2014/main" id="{4FB5F0A2-59E9-468A-9D52-2B21EAAD046F}"/>
              </a:ext>
            </a:extLst>
          </p:cNvPr>
          <p:cNvPicPr>
            <a:picLocks noChangeAspect="1"/>
          </p:cNvPicPr>
          <p:nvPr/>
        </p:nvPicPr>
        <p:blipFill>
          <a:blip r:embed="rId2"/>
          <a:stretch>
            <a:fillRect/>
          </a:stretch>
        </p:blipFill>
        <p:spPr>
          <a:xfrm>
            <a:off x="4750594" y="988219"/>
            <a:ext cx="3107532" cy="2883694"/>
          </a:xfrm>
          <a:prstGeom prst="rect">
            <a:avLst/>
          </a:prstGeom>
        </p:spPr>
      </p:pic>
    </p:spTree>
    <p:extLst>
      <p:ext uri="{BB962C8B-B14F-4D97-AF65-F5344CB8AC3E}">
        <p14:creationId xmlns:p14="http://schemas.microsoft.com/office/powerpoint/2010/main" val="269274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5B27F17-0B03-4B90-84A4-044A8018127A}"/>
              </a:ext>
            </a:extLst>
          </p:cNvPr>
          <p:cNvSpPr>
            <a:spLocks noGrp="1"/>
          </p:cNvSpPr>
          <p:nvPr>
            <p:ph type="subTitle" idx="1"/>
          </p:nvPr>
        </p:nvSpPr>
        <p:spPr>
          <a:xfrm>
            <a:off x="1069485" y="1493631"/>
            <a:ext cx="6622257" cy="1858525"/>
          </a:xfrm>
        </p:spPr>
        <p:txBody>
          <a:bodyPr/>
          <a:lstStyle/>
          <a:p>
            <a:r>
              <a:rPr lang="en-IN" dirty="0"/>
              <a:t>This project aims to build a simplified model for hiding text messages within the image using two most commonly used DCT Transformation techniques that is DCT-2 and IDCT and AES encryption system </a:t>
            </a:r>
            <a:r>
              <a:rPr lang="en-IN" sz="1800" dirty="0">
                <a:solidFill>
                  <a:schemeClr val="bg1"/>
                </a:solidFill>
              </a:rPr>
              <a:t>for security enhancement in image encryption. </a:t>
            </a:r>
            <a:endParaRPr lang="en-IN" dirty="0"/>
          </a:p>
          <a:p>
            <a:endParaRPr lang="en-IN" dirty="0"/>
          </a:p>
        </p:txBody>
      </p:sp>
    </p:spTree>
    <p:extLst>
      <p:ext uri="{BB962C8B-B14F-4D97-AF65-F5344CB8AC3E}">
        <p14:creationId xmlns:p14="http://schemas.microsoft.com/office/powerpoint/2010/main" val="44307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p:nvPr/>
        </p:nvCxnSpPr>
        <p:spPr>
          <a:xfrm>
            <a:off x="984089" y="2941036"/>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2702606" y="248898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a:cxnSpLocks/>
          </p:cNvCxnSpPr>
          <p:nvPr/>
        </p:nvCxnSpPr>
        <p:spPr>
          <a:xfrm flipH="1">
            <a:off x="4266688" y="2885412"/>
            <a:ext cx="21793" cy="43297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2580955" y="701073"/>
            <a:ext cx="345049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Python Libraries Used</a:t>
            </a:r>
            <a:endParaRPr dirty="0"/>
          </a:p>
        </p:txBody>
      </p:sp>
      <p:cxnSp>
        <p:nvCxnSpPr>
          <p:cNvPr id="1089" name="Google Shape;1089;p38"/>
          <p:cNvCxnSpPr>
            <a:cxnSpLocks/>
          </p:cNvCxnSpPr>
          <p:nvPr/>
        </p:nvCxnSpPr>
        <p:spPr>
          <a:xfrm>
            <a:off x="476904" y="2918100"/>
            <a:ext cx="7741005"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804093"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2515868"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4119466" y="2728397"/>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38"/>
          <p:cNvSpPr txBox="1">
            <a:spLocks noGrp="1"/>
          </p:cNvSpPr>
          <p:nvPr>
            <p:ph type="ctrTitle" idx="4294967295"/>
          </p:nvPr>
        </p:nvSpPr>
        <p:spPr>
          <a:xfrm>
            <a:off x="340889" y="3431650"/>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solidFill>
                  <a:schemeClr val="accent2"/>
                </a:solidFill>
              </a:rPr>
              <a:t>tkinter</a:t>
            </a:r>
            <a:endParaRPr sz="2400" dirty="0">
              <a:solidFill>
                <a:schemeClr val="accent2"/>
              </a:solidFill>
            </a:endParaRPr>
          </a:p>
        </p:txBody>
      </p:sp>
      <p:sp>
        <p:nvSpPr>
          <p:cNvPr id="1111" name="Google Shape;1111;p38"/>
          <p:cNvSpPr txBox="1">
            <a:spLocks noGrp="1"/>
          </p:cNvSpPr>
          <p:nvPr>
            <p:ph type="ctrTitle" idx="4294967295"/>
          </p:nvPr>
        </p:nvSpPr>
        <p:spPr>
          <a:xfrm>
            <a:off x="2081347" y="2014920"/>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solidFill>
                  <a:schemeClr val="accent1"/>
                </a:solidFill>
              </a:rPr>
              <a:t>numpy</a:t>
            </a:r>
            <a:endParaRPr sz="2400" dirty="0">
              <a:solidFill>
                <a:schemeClr val="accent1"/>
              </a:solidFill>
            </a:endParaRPr>
          </a:p>
        </p:txBody>
      </p:sp>
      <p:sp>
        <p:nvSpPr>
          <p:cNvPr id="1112" name="Google Shape;1112;p38"/>
          <p:cNvSpPr txBox="1">
            <a:spLocks noGrp="1"/>
          </p:cNvSpPr>
          <p:nvPr>
            <p:ph type="ctrTitle" idx="4294967295"/>
          </p:nvPr>
        </p:nvSpPr>
        <p:spPr>
          <a:xfrm>
            <a:off x="3582868" y="3436827"/>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solidFill>
                  <a:schemeClr val="accent3"/>
                </a:solidFill>
              </a:rPr>
              <a:t>opencv</a:t>
            </a:r>
            <a:endParaRPr sz="2400" dirty="0">
              <a:solidFill>
                <a:schemeClr val="accent3"/>
              </a:solidFill>
            </a:endParaRPr>
          </a:p>
        </p:txBody>
      </p:sp>
      <p:sp>
        <p:nvSpPr>
          <p:cNvPr id="1113" name="Google Shape;1113;p38"/>
          <p:cNvSpPr txBox="1">
            <a:spLocks noGrp="1"/>
          </p:cNvSpPr>
          <p:nvPr>
            <p:ph type="ctrTitle" idx="4294967295"/>
          </p:nvPr>
        </p:nvSpPr>
        <p:spPr>
          <a:xfrm>
            <a:off x="7018138" y="3473866"/>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solidFill>
                  <a:schemeClr val="accent4"/>
                </a:solidFill>
              </a:rPr>
              <a:t>pycrypto</a:t>
            </a:r>
            <a:endParaRPr sz="2400" dirty="0">
              <a:solidFill>
                <a:schemeClr val="accent4"/>
              </a:solidFill>
            </a:endParaRPr>
          </a:p>
        </p:txBody>
      </p:sp>
      <p:cxnSp>
        <p:nvCxnSpPr>
          <p:cNvPr id="33" name="Google Shape;1085;p38">
            <a:extLst>
              <a:ext uri="{FF2B5EF4-FFF2-40B4-BE49-F238E27FC236}">
                <a16:creationId xmlns:a16="http://schemas.microsoft.com/office/drawing/2014/main" id="{F3CC92CB-F7A6-4204-92AA-06CA94D0B5A0}"/>
              </a:ext>
            </a:extLst>
          </p:cNvPr>
          <p:cNvCxnSpPr/>
          <p:nvPr/>
        </p:nvCxnSpPr>
        <p:spPr>
          <a:xfrm>
            <a:off x="5966366" y="2442720"/>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34" name="Google Shape;1093;p38">
            <a:extLst>
              <a:ext uri="{FF2B5EF4-FFF2-40B4-BE49-F238E27FC236}">
                <a16:creationId xmlns:a16="http://schemas.microsoft.com/office/drawing/2014/main" id="{2EAFB19B-CDE8-417B-B14E-62A88D34B90D}"/>
              </a:ext>
            </a:extLst>
          </p:cNvPr>
          <p:cNvGrpSpPr/>
          <p:nvPr/>
        </p:nvGrpSpPr>
        <p:grpSpPr>
          <a:xfrm>
            <a:off x="5779628" y="2757330"/>
            <a:ext cx="373500" cy="373500"/>
            <a:chOff x="3212675" y="1912500"/>
            <a:chExt cx="373500" cy="373500"/>
          </a:xfrm>
        </p:grpSpPr>
        <p:sp>
          <p:nvSpPr>
            <p:cNvPr id="35" name="Google Shape;1094;p38">
              <a:extLst>
                <a:ext uri="{FF2B5EF4-FFF2-40B4-BE49-F238E27FC236}">
                  <a16:creationId xmlns:a16="http://schemas.microsoft.com/office/drawing/2014/main" id="{EA12EE61-50EF-4CE7-8478-E4475620F32A}"/>
                </a:ext>
              </a:extLst>
            </p:cNvPr>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95;p38">
              <a:extLst>
                <a:ext uri="{FF2B5EF4-FFF2-40B4-BE49-F238E27FC236}">
                  <a16:creationId xmlns:a16="http://schemas.microsoft.com/office/drawing/2014/main" id="{93AAC029-70CA-49FF-93EE-6FAC143A8B61}"/>
                </a:ext>
              </a:extLst>
            </p:cNvPr>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1111;p38">
            <a:extLst>
              <a:ext uri="{FF2B5EF4-FFF2-40B4-BE49-F238E27FC236}">
                <a16:creationId xmlns:a16="http://schemas.microsoft.com/office/drawing/2014/main" id="{6BD6F3EA-2D0C-4D83-AF82-F4C7984F0BC9}"/>
              </a:ext>
            </a:extLst>
          </p:cNvPr>
          <p:cNvSpPr txBox="1">
            <a:spLocks/>
          </p:cNvSpPr>
          <p:nvPr/>
        </p:nvSpPr>
        <p:spPr>
          <a:xfrm>
            <a:off x="5346525" y="1934535"/>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2400" dirty="0">
                <a:solidFill>
                  <a:schemeClr val="accent1"/>
                </a:solidFill>
              </a:rPr>
              <a:t>pillow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E0F782-8D7B-4B0B-8102-2D5F5CF2A03B}"/>
              </a:ext>
            </a:extLst>
          </p:cNvPr>
          <p:cNvSpPr>
            <a:spLocks noGrp="1"/>
          </p:cNvSpPr>
          <p:nvPr>
            <p:ph type="body" idx="1"/>
          </p:nvPr>
        </p:nvSpPr>
        <p:spPr>
          <a:xfrm>
            <a:off x="618825" y="1208120"/>
            <a:ext cx="7499939" cy="3273826"/>
          </a:xfrm>
        </p:spPr>
        <p:txBody>
          <a:bodyPr/>
          <a:lstStyle/>
          <a:p>
            <a:pPr marL="114300" indent="0">
              <a:buNone/>
            </a:pPr>
            <a:r>
              <a:rPr lang="en-IN" sz="1400" dirty="0">
                <a:solidFill>
                  <a:schemeClr val="tx2">
                    <a:lumMod val="90000"/>
                  </a:schemeClr>
                </a:solidFill>
              </a:rPr>
              <a:t>PSNR is most easily defined via the mean squared error (MSE). Given a noise-free </a:t>
            </a:r>
            <a:r>
              <a:rPr lang="en-IN" sz="1400" dirty="0" err="1">
                <a:solidFill>
                  <a:schemeClr val="tx2">
                    <a:lumMod val="90000"/>
                  </a:schemeClr>
                </a:solidFill>
              </a:rPr>
              <a:t>m×n</a:t>
            </a:r>
            <a:r>
              <a:rPr lang="en-IN" sz="1400" dirty="0">
                <a:solidFill>
                  <a:schemeClr val="tx2">
                    <a:lumMod val="90000"/>
                  </a:schemeClr>
                </a:solidFill>
              </a:rPr>
              <a:t> monochrome image I and its noisy approximation K, MSE is defined as:</a:t>
            </a: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r>
              <a:rPr lang="en-IN" sz="1400" dirty="0">
                <a:solidFill>
                  <a:schemeClr val="tx2">
                    <a:lumMod val="90000"/>
                  </a:schemeClr>
                </a:solidFill>
              </a:rPr>
              <a:t>The PSNR (in dB) is defined as:</a:t>
            </a: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r>
              <a:rPr lang="en-IN" sz="1400" dirty="0">
                <a:solidFill>
                  <a:schemeClr val="tx2">
                    <a:lumMod val="90000"/>
                  </a:schemeClr>
                </a:solidFill>
              </a:rPr>
              <a:t>Here, MAXI is the maximum possible pixel value of the image. When the pixels are represented using 8 bits per sample, this is 255. More generally, when samples are represented using linear PCM with B bits per sample, MAXI is 2B−1.</a:t>
            </a:r>
          </a:p>
        </p:txBody>
      </p:sp>
      <p:sp>
        <p:nvSpPr>
          <p:cNvPr id="3" name="Title 2">
            <a:extLst>
              <a:ext uri="{FF2B5EF4-FFF2-40B4-BE49-F238E27FC236}">
                <a16:creationId xmlns:a16="http://schemas.microsoft.com/office/drawing/2014/main" id="{35CCC001-BD26-4B79-AE48-8156E456B910}"/>
              </a:ext>
            </a:extLst>
          </p:cNvPr>
          <p:cNvSpPr>
            <a:spLocks noGrp="1"/>
          </p:cNvSpPr>
          <p:nvPr>
            <p:ph type="ctrTitle"/>
          </p:nvPr>
        </p:nvSpPr>
        <p:spPr>
          <a:xfrm>
            <a:off x="618825" y="480948"/>
            <a:ext cx="5788902" cy="577800"/>
          </a:xfrm>
        </p:spPr>
        <p:txBody>
          <a:bodyPr/>
          <a:lstStyle/>
          <a:p>
            <a:r>
              <a:rPr lang="en-IN" dirty="0"/>
              <a:t>About PSNR (Peak Signal Noise Ratio)</a:t>
            </a:r>
          </a:p>
        </p:txBody>
      </p:sp>
      <p:pic>
        <p:nvPicPr>
          <p:cNvPr id="5" name="Picture 4">
            <a:extLst>
              <a:ext uri="{FF2B5EF4-FFF2-40B4-BE49-F238E27FC236}">
                <a16:creationId xmlns:a16="http://schemas.microsoft.com/office/drawing/2014/main" id="{F4561935-296E-46F2-93AF-E006FA039D26}"/>
              </a:ext>
            </a:extLst>
          </p:cNvPr>
          <p:cNvPicPr>
            <a:picLocks noChangeAspect="1"/>
          </p:cNvPicPr>
          <p:nvPr/>
        </p:nvPicPr>
        <p:blipFill>
          <a:blip r:embed="rId2"/>
          <a:stretch>
            <a:fillRect/>
          </a:stretch>
        </p:blipFill>
        <p:spPr>
          <a:xfrm>
            <a:off x="801899" y="1860170"/>
            <a:ext cx="2890338" cy="488176"/>
          </a:xfrm>
          <a:prstGeom prst="rect">
            <a:avLst/>
          </a:prstGeom>
        </p:spPr>
      </p:pic>
      <p:pic>
        <p:nvPicPr>
          <p:cNvPr id="7" name="Picture 6">
            <a:extLst>
              <a:ext uri="{FF2B5EF4-FFF2-40B4-BE49-F238E27FC236}">
                <a16:creationId xmlns:a16="http://schemas.microsoft.com/office/drawing/2014/main" id="{7AD6CE00-EB2E-41AF-BC85-E01DB68C5750}"/>
              </a:ext>
            </a:extLst>
          </p:cNvPr>
          <p:cNvPicPr>
            <a:picLocks noChangeAspect="1"/>
          </p:cNvPicPr>
          <p:nvPr/>
        </p:nvPicPr>
        <p:blipFill>
          <a:blip r:embed="rId3"/>
          <a:stretch>
            <a:fillRect/>
          </a:stretch>
        </p:blipFill>
        <p:spPr>
          <a:xfrm>
            <a:off x="801898" y="2740539"/>
            <a:ext cx="3382175" cy="771588"/>
          </a:xfrm>
          <a:prstGeom prst="rect">
            <a:avLst/>
          </a:prstGeom>
        </p:spPr>
      </p:pic>
    </p:spTree>
    <p:extLst>
      <p:ext uri="{BB962C8B-B14F-4D97-AF65-F5344CB8AC3E}">
        <p14:creationId xmlns:p14="http://schemas.microsoft.com/office/powerpoint/2010/main" val="379179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2016-637D-4358-A266-98F16EA529D6}"/>
              </a:ext>
            </a:extLst>
          </p:cNvPr>
          <p:cNvSpPr>
            <a:spLocks noGrp="1"/>
          </p:cNvSpPr>
          <p:nvPr>
            <p:ph type="ctrTitle"/>
          </p:nvPr>
        </p:nvSpPr>
        <p:spPr>
          <a:xfrm>
            <a:off x="913953" y="2892536"/>
            <a:ext cx="3220185" cy="837300"/>
          </a:xfrm>
        </p:spPr>
        <p:txBody>
          <a:bodyPr/>
          <a:lstStyle/>
          <a:p>
            <a:r>
              <a:rPr lang="en-IN" dirty="0"/>
              <a:t>Framework and Algorithm</a:t>
            </a:r>
          </a:p>
        </p:txBody>
      </p:sp>
      <p:pic>
        <p:nvPicPr>
          <p:cNvPr id="6" name="Picture 5" descr="A picture containing checker&#10;&#10;Description automatically generated">
            <a:extLst>
              <a:ext uri="{FF2B5EF4-FFF2-40B4-BE49-F238E27FC236}">
                <a16:creationId xmlns:a16="http://schemas.microsoft.com/office/drawing/2014/main" id="{02098EBD-6D74-4F94-80B9-384273BB2A5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77140" y="1638867"/>
            <a:ext cx="2769176" cy="2507339"/>
          </a:xfrm>
          <a:prstGeom prst="rect">
            <a:avLst/>
          </a:prstGeom>
        </p:spPr>
      </p:pic>
      <p:pic>
        <p:nvPicPr>
          <p:cNvPr id="9" name="Picture 8" descr="A cat lying on a bed&#10;&#10;Description automatically generated with low confidence">
            <a:extLst>
              <a:ext uri="{FF2B5EF4-FFF2-40B4-BE49-F238E27FC236}">
                <a16:creationId xmlns:a16="http://schemas.microsoft.com/office/drawing/2014/main" id="{3C35A750-D7F2-482B-8CCD-A1933AA11CD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515139" y="247834"/>
            <a:ext cx="1905266" cy="1905266"/>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47BC5C3E-F1F8-4F2F-A22C-36DF89C3D880}"/>
              </a:ext>
            </a:extLst>
          </p:cNvPr>
          <p:cNvPicPr>
            <a:picLocks noChangeAspect="1"/>
          </p:cNvPicPr>
          <p:nvPr/>
        </p:nvPicPr>
        <p:blipFill>
          <a:blip r:embed="rId7">
            <a:extLst>
              <a:ext uri="{837473B0-CC2E-450A-ABE3-18F120FF3D39}">
                <a1611:picAttrSrcUrl xmlns:a1611="http://schemas.microsoft.com/office/drawing/2016/11/main" r:id="rId6"/>
              </a:ext>
            </a:extLst>
          </a:blip>
          <a:stretch>
            <a:fillRect/>
          </a:stretch>
        </p:blipFill>
        <p:spPr>
          <a:xfrm>
            <a:off x="4515139" y="2571750"/>
            <a:ext cx="2769177" cy="2084676"/>
          </a:xfrm>
          <a:prstGeom prst="rect">
            <a:avLst/>
          </a:prstGeom>
        </p:spPr>
      </p:pic>
    </p:spTree>
    <p:extLst>
      <p:ext uri="{BB962C8B-B14F-4D97-AF65-F5344CB8AC3E}">
        <p14:creationId xmlns:p14="http://schemas.microsoft.com/office/powerpoint/2010/main" val="256689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CD4A58-9F36-4F8D-AA48-22B8F6CF7855}"/>
              </a:ext>
            </a:extLst>
          </p:cNvPr>
          <p:cNvSpPr txBox="1"/>
          <p:nvPr/>
        </p:nvSpPr>
        <p:spPr>
          <a:xfrm flipH="1">
            <a:off x="2531744" y="397232"/>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Source image</a:t>
            </a:r>
            <a:endParaRPr lang="en-IN" dirty="0">
              <a:solidFill>
                <a:schemeClr val="bg1"/>
              </a:solidFill>
            </a:endParaRPr>
          </a:p>
        </p:txBody>
      </p:sp>
      <p:sp>
        <p:nvSpPr>
          <p:cNvPr id="5" name="Arrow: Right 4">
            <a:extLst>
              <a:ext uri="{FF2B5EF4-FFF2-40B4-BE49-F238E27FC236}">
                <a16:creationId xmlns:a16="http://schemas.microsoft.com/office/drawing/2014/main" id="{91316AAC-3868-4F76-858B-2C54A1AE08F2}"/>
              </a:ext>
            </a:extLst>
          </p:cNvPr>
          <p:cNvSpPr/>
          <p:nvPr/>
        </p:nvSpPr>
        <p:spPr>
          <a:xfrm rot="5400000">
            <a:off x="3115353" y="1140347"/>
            <a:ext cx="1051157" cy="26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79A3E355-EFC7-4750-9198-E0A2CE85981B}"/>
              </a:ext>
            </a:extLst>
          </p:cNvPr>
          <p:cNvSpPr txBox="1"/>
          <p:nvPr/>
        </p:nvSpPr>
        <p:spPr>
          <a:xfrm flipH="1">
            <a:off x="4560094" y="397232"/>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Text Message</a:t>
            </a:r>
            <a:endParaRPr lang="en-IN" dirty="0">
              <a:solidFill>
                <a:schemeClr val="bg1"/>
              </a:solidFill>
            </a:endParaRPr>
          </a:p>
        </p:txBody>
      </p:sp>
      <p:sp>
        <p:nvSpPr>
          <p:cNvPr id="7" name="Arrow: Right 6">
            <a:extLst>
              <a:ext uri="{FF2B5EF4-FFF2-40B4-BE49-F238E27FC236}">
                <a16:creationId xmlns:a16="http://schemas.microsoft.com/office/drawing/2014/main" id="{43D23AD9-ACB3-4983-BBD9-38758B2AA020}"/>
              </a:ext>
            </a:extLst>
          </p:cNvPr>
          <p:cNvSpPr/>
          <p:nvPr/>
        </p:nvSpPr>
        <p:spPr>
          <a:xfrm rot="5400000">
            <a:off x="4953381" y="856389"/>
            <a:ext cx="475488" cy="26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0B53C7DC-2187-4D55-8215-3840921AC4CC}"/>
              </a:ext>
            </a:extLst>
          </p:cNvPr>
          <p:cNvSpPr txBox="1"/>
          <p:nvPr/>
        </p:nvSpPr>
        <p:spPr>
          <a:xfrm flipH="1">
            <a:off x="4684872" y="1259687"/>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AES Encryption</a:t>
            </a:r>
            <a:endParaRPr lang="en-IN" dirty="0">
              <a:solidFill>
                <a:schemeClr val="bg1"/>
              </a:solidFill>
            </a:endParaRPr>
          </a:p>
        </p:txBody>
      </p:sp>
      <p:sp>
        <p:nvSpPr>
          <p:cNvPr id="10" name="TextBox 9">
            <a:extLst>
              <a:ext uri="{FF2B5EF4-FFF2-40B4-BE49-F238E27FC236}">
                <a16:creationId xmlns:a16="http://schemas.microsoft.com/office/drawing/2014/main" id="{29FAD401-AA7B-421B-BB72-1758B4694D13}"/>
              </a:ext>
            </a:extLst>
          </p:cNvPr>
          <p:cNvSpPr txBox="1"/>
          <p:nvPr/>
        </p:nvSpPr>
        <p:spPr>
          <a:xfrm flipH="1">
            <a:off x="3099913" y="4585074"/>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Stereo Image</a:t>
            </a:r>
            <a:endParaRPr lang="en-IN" dirty="0">
              <a:solidFill>
                <a:schemeClr val="bg1"/>
              </a:solidFill>
            </a:endParaRPr>
          </a:p>
        </p:txBody>
      </p:sp>
      <p:sp>
        <p:nvSpPr>
          <p:cNvPr id="11" name="TextBox 10">
            <a:extLst>
              <a:ext uri="{FF2B5EF4-FFF2-40B4-BE49-F238E27FC236}">
                <a16:creationId xmlns:a16="http://schemas.microsoft.com/office/drawing/2014/main" id="{3EC021B4-A0DA-4526-AD6E-F32F141A3824}"/>
              </a:ext>
            </a:extLst>
          </p:cNvPr>
          <p:cNvSpPr txBox="1"/>
          <p:nvPr/>
        </p:nvSpPr>
        <p:spPr>
          <a:xfrm flipH="1">
            <a:off x="3128963" y="3360831"/>
            <a:ext cx="1930240"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IDCT Transformation</a:t>
            </a:r>
            <a:endParaRPr lang="en-IN" dirty="0">
              <a:solidFill>
                <a:schemeClr val="bg1"/>
              </a:solidFill>
            </a:endParaRPr>
          </a:p>
        </p:txBody>
      </p:sp>
      <p:sp>
        <p:nvSpPr>
          <p:cNvPr id="12" name="TextBox 11">
            <a:extLst>
              <a:ext uri="{FF2B5EF4-FFF2-40B4-BE49-F238E27FC236}">
                <a16:creationId xmlns:a16="http://schemas.microsoft.com/office/drawing/2014/main" id="{37C15AF4-F681-4640-9B99-75BECEA4DFD0}"/>
              </a:ext>
            </a:extLst>
          </p:cNvPr>
          <p:cNvSpPr txBox="1"/>
          <p:nvPr/>
        </p:nvSpPr>
        <p:spPr>
          <a:xfrm flipH="1">
            <a:off x="3099912" y="3941112"/>
            <a:ext cx="2288859"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Writing of Stereography</a:t>
            </a:r>
            <a:endParaRPr lang="en-IN" dirty="0">
              <a:solidFill>
                <a:schemeClr val="bg1"/>
              </a:solidFill>
            </a:endParaRPr>
          </a:p>
        </p:txBody>
      </p:sp>
      <p:sp>
        <p:nvSpPr>
          <p:cNvPr id="13" name="TextBox 12">
            <a:extLst>
              <a:ext uri="{FF2B5EF4-FFF2-40B4-BE49-F238E27FC236}">
                <a16:creationId xmlns:a16="http://schemas.microsoft.com/office/drawing/2014/main" id="{BA9E8276-E045-4DCB-B873-7B3B32C557E4}"/>
              </a:ext>
            </a:extLst>
          </p:cNvPr>
          <p:cNvSpPr txBox="1"/>
          <p:nvPr/>
        </p:nvSpPr>
        <p:spPr>
          <a:xfrm flipH="1">
            <a:off x="3862866" y="2715213"/>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Embedding</a:t>
            </a:r>
            <a:endParaRPr lang="en-IN" dirty="0">
              <a:solidFill>
                <a:schemeClr val="bg1"/>
              </a:solidFill>
            </a:endParaRPr>
          </a:p>
        </p:txBody>
      </p:sp>
      <p:sp>
        <p:nvSpPr>
          <p:cNvPr id="14" name="TextBox 13">
            <a:extLst>
              <a:ext uri="{FF2B5EF4-FFF2-40B4-BE49-F238E27FC236}">
                <a16:creationId xmlns:a16="http://schemas.microsoft.com/office/drawing/2014/main" id="{02A3CE90-0D8D-4933-96B2-A9965669B26B}"/>
              </a:ext>
            </a:extLst>
          </p:cNvPr>
          <p:cNvSpPr txBox="1"/>
          <p:nvPr/>
        </p:nvSpPr>
        <p:spPr>
          <a:xfrm flipH="1">
            <a:off x="2793206" y="1851585"/>
            <a:ext cx="1861663"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DCT Transformation</a:t>
            </a:r>
            <a:endParaRPr lang="en-IN" dirty="0">
              <a:solidFill>
                <a:schemeClr val="bg1"/>
              </a:solidFill>
            </a:endParaRPr>
          </a:p>
        </p:txBody>
      </p:sp>
      <p:sp>
        <p:nvSpPr>
          <p:cNvPr id="15" name="Arrow: Right 14">
            <a:extLst>
              <a:ext uri="{FF2B5EF4-FFF2-40B4-BE49-F238E27FC236}">
                <a16:creationId xmlns:a16="http://schemas.microsoft.com/office/drawing/2014/main" id="{683D7E93-9B62-4438-8915-0073A67B5DB1}"/>
              </a:ext>
            </a:extLst>
          </p:cNvPr>
          <p:cNvSpPr/>
          <p:nvPr/>
        </p:nvSpPr>
        <p:spPr>
          <a:xfrm rot="5400000">
            <a:off x="3870865" y="2306567"/>
            <a:ext cx="475488" cy="26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A587A6FD-AC36-41BF-BD9A-B75DFB6BB74C}"/>
              </a:ext>
            </a:extLst>
          </p:cNvPr>
          <p:cNvSpPr/>
          <p:nvPr/>
        </p:nvSpPr>
        <p:spPr>
          <a:xfrm rot="5400000">
            <a:off x="4187369" y="4297669"/>
            <a:ext cx="307777" cy="189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DAB72409-8D81-401D-B442-F2DCAAC38E10}"/>
              </a:ext>
            </a:extLst>
          </p:cNvPr>
          <p:cNvSpPr/>
          <p:nvPr/>
        </p:nvSpPr>
        <p:spPr>
          <a:xfrm rot="5400000">
            <a:off x="3477239" y="3755970"/>
            <a:ext cx="195462" cy="131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5575EED0-BAE0-4707-B9EB-42975D5FD67A}"/>
              </a:ext>
            </a:extLst>
          </p:cNvPr>
          <p:cNvSpPr/>
          <p:nvPr/>
        </p:nvSpPr>
        <p:spPr>
          <a:xfrm rot="5400000">
            <a:off x="3998297" y="3092916"/>
            <a:ext cx="307778" cy="189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1BB21F8E-AEFE-4406-8A61-033662DD01B8}"/>
              </a:ext>
            </a:extLst>
          </p:cNvPr>
          <p:cNvSpPr/>
          <p:nvPr/>
        </p:nvSpPr>
        <p:spPr>
          <a:xfrm>
            <a:off x="5850731" y="1636843"/>
            <a:ext cx="142875" cy="1270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Right 19">
            <a:extLst>
              <a:ext uri="{FF2B5EF4-FFF2-40B4-BE49-F238E27FC236}">
                <a16:creationId xmlns:a16="http://schemas.microsoft.com/office/drawing/2014/main" id="{8A15D45D-E6C9-4B1E-985E-234F927D903E}"/>
              </a:ext>
            </a:extLst>
          </p:cNvPr>
          <p:cNvSpPr/>
          <p:nvPr/>
        </p:nvSpPr>
        <p:spPr>
          <a:xfrm rot="10800000">
            <a:off x="5388772" y="2734249"/>
            <a:ext cx="604834" cy="242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7CB42749-53C1-470A-BBE8-DB1CCB164534}"/>
              </a:ext>
            </a:extLst>
          </p:cNvPr>
          <p:cNvSpPr txBox="1"/>
          <p:nvPr/>
        </p:nvSpPr>
        <p:spPr>
          <a:xfrm>
            <a:off x="105725" y="227955"/>
            <a:ext cx="2174797" cy="954107"/>
          </a:xfrm>
          <a:prstGeom prst="rect">
            <a:avLst/>
          </a:prstGeom>
          <a:solidFill>
            <a:schemeClr val="accent1">
              <a:lumMod val="40000"/>
              <a:lumOff val="60000"/>
            </a:schemeClr>
          </a:solidFill>
          <a:ln>
            <a:solidFill>
              <a:schemeClr val="tx2">
                <a:lumMod val="75000"/>
              </a:schemeClr>
            </a:solidFill>
          </a:ln>
        </p:spPr>
        <p:txBody>
          <a:bodyPr wrap="square" rtlCol="0">
            <a:spAutoFit/>
          </a:bodyPr>
          <a:lstStyle/>
          <a:p>
            <a:r>
              <a:rPr lang="en-US" sz="2800" b="1" dirty="0">
                <a:solidFill>
                  <a:schemeClr val="tx2">
                    <a:lumMod val="75000"/>
                  </a:schemeClr>
                </a:solidFill>
              </a:rPr>
              <a:t>Hiding</a:t>
            </a:r>
          </a:p>
          <a:p>
            <a:r>
              <a:rPr lang="en-US" sz="2800" b="1" dirty="0">
                <a:solidFill>
                  <a:schemeClr val="tx2">
                    <a:lumMod val="75000"/>
                  </a:schemeClr>
                </a:solidFill>
              </a:rPr>
              <a:t>Message</a:t>
            </a:r>
            <a:endParaRPr lang="en-IN" sz="2800" b="1" dirty="0">
              <a:solidFill>
                <a:schemeClr val="tx2">
                  <a:lumMod val="75000"/>
                </a:schemeClr>
              </a:solidFill>
            </a:endParaRPr>
          </a:p>
        </p:txBody>
      </p:sp>
    </p:spTree>
    <p:extLst>
      <p:ext uri="{BB962C8B-B14F-4D97-AF65-F5344CB8AC3E}">
        <p14:creationId xmlns:p14="http://schemas.microsoft.com/office/powerpoint/2010/main" val="93243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500" fill="hold"/>
                                        <p:tgtEl>
                                          <p:spTgt spid="11"/>
                                        </p:tgtEl>
                                        <p:attrNameLst>
                                          <p:attrName>ppt_x</p:attrName>
                                        </p:attrNameLst>
                                      </p:cBhvr>
                                      <p:tavLst>
                                        <p:tav tm="0">
                                          <p:val>
                                            <p:strVal val="#ppt_x"/>
                                          </p:val>
                                        </p:tav>
                                        <p:tav tm="100000">
                                          <p:val>
                                            <p:strVal val="#ppt_x"/>
                                          </p:val>
                                        </p:tav>
                                      </p:tavLst>
                                    </p:anim>
                                    <p:anim calcmode="lin" valueType="num">
                                      <p:cBhvr additive="base">
                                        <p:cTn id="7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ppt_x"/>
                                          </p:val>
                                        </p:tav>
                                        <p:tav tm="100000">
                                          <p:val>
                                            <p:strVal val="#ppt_x"/>
                                          </p:val>
                                        </p:tav>
                                      </p:tavLst>
                                    </p:anim>
                                    <p:anim calcmode="lin" valueType="num">
                                      <p:cBhvr additive="base">
                                        <p:cTn id="8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additive="base">
                                        <p:cTn id="85" dur="500" fill="hold"/>
                                        <p:tgtEl>
                                          <p:spTgt spid="12"/>
                                        </p:tgtEl>
                                        <p:attrNameLst>
                                          <p:attrName>ppt_x</p:attrName>
                                        </p:attrNameLst>
                                      </p:cBhvr>
                                      <p:tavLst>
                                        <p:tav tm="0">
                                          <p:val>
                                            <p:strVal val="#ppt_x"/>
                                          </p:val>
                                        </p:tav>
                                        <p:tav tm="100000">
                                          <p:val>
                                            <p:strVal val="#ppt_x"/>
                                          </p:val>
                                        </p:tav>
                                      </p:tavLst>
                                    </p:anim>
                                    <p:anim calcmode="lin" valueType="num">
                                      <p:cBhvr additive="base">
                                        <p:cTn id="8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additive="base">
                                        <p:cTn id="91" dur="500" fill="hold"/>
                                        <p:tgtEl>
                                          <p:spTgt spid="16"/>
                                        </p:tgtEl>
                                        <p:attrNameLst>
                                          <p:attrName>ppt_x</p:attrName>
                                        </p:attrNameLst>
                                      </p:cBhvr>
                                      <p:tavLst>
                                        <p:tav tm="0">
                                          <p:val>
                                            <p:strVal val="#ppt_x"/>
                                          </p:val>
                                        </p:tav>
                                        <p:tav tm="100000">
                                          <p:val>
                                            <p:strVal val="#ppt_x"/>
                                          </p:val>
                                        </p:tav>
                                      </p:tavLst>
                                    </p:anim>
                                    <p:anim calcmode="lin" valueType="num">
                                      <p:cBhvr additive="base">
                                        <p:cTn id="9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additive="base">
                                        <p:cTn id="97" dur="500" fill="hold"/>
                                        <p:tgtEl>
                                          <p:spTgt spid="10"/>
                                        </p:tgtEl>
                                        <p:attrNameLst>
                                          <p:attrName>ppt_x</p:attrName>
                                        </p:attrNameLst>
                                      </p:cBhvr>
                                      <p:tavLst>
                                        <p:tav tm="0">
                                          <p:val>
                                            <p:strVal val="#ppt_x"/>
                                          </p:val>
                                        </p:tav>
                                        <p:tav tm="100000">
                                          <p:val>
                                            <p:strVal val="#ppt_x"/>
                                          </p:val>
                                        </p:tav>
                                      </p:tavLst>
                                    </p:anim>
                                    <p:anim calcmode="lin" valueType="num">
                                      <p:cBhvr additive="base">
                                        <p:cTn id="9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CD4A58-9F36-4F8D-AA48-22B8F6CF7855}"/>
              </a:ext>
            </a:extLst>
          </p:cNvPr>
          <p:cNvSpPr txBox="1"/>
          <p:nvPr/>
        </p:nvSpPr>
        <p:spPr>
          <a:xfrm flipH="1">
            <a:off x="2531744" y="397232"/>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Source image</a:t>
            </a:r>
            <a:endParaRPr lang="en-IN" dirty="0">
              <a:solidFill>
                <a:schemeClr val="bg1"/>
              </a:solidFill>
            </a:endParaRPr>
          </a:p>
        </p:txBody>
      </p:sp>
      <p:sp>
        <p:nvSpPr>
          <p:cNvPr id="5" name="Arrow: Right 4">
            <a:extLst>
              <a:ext uri="{FF2B5EF4-FFF2-40B4-BE49-F238E27FC236}">
                <a16:creationId xmlns:a16="http://schemas.microsoft.com/office/drawing/2014/main" id="{91316AAC-3868-4F76-858B-2C54A1AE08F2}"/>
              </a:ext>
            </a:extLst>
          </p:cNvPr>
          <p:cNvSpPr/>
          <p:nvPr/>
        </p:nvSpPr>
        <p:spPr>
          <a:xfrm rot="5400000">
            <a:off x="3300852" y="954850"/>
            <a:ext cx="610625" cy="194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EC021B4-A0DA-4526-AD6E-F32F141A3824}"/>
              </a:ext>
            </a:extLst>
          </p:cNvPr>
          <p:cNvSpPr txBox="1"/>
          <p:nvPr/>
        </p:nvSpPr>
        <p:spPr>
          <a:xfrm flipH="1">
            <a:off x="3099912" y="2975643"/>
            <a:ext cx="1930240"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AES Decryption</a:t>
            </a:r>
            <a:endParaRPr lang="en-IN" dirty="0">
              <a:solidFill>
                <a:schemeClr val="bg1"/>
              </a:solidFill>
            </a:endParaRPr>
          </a:p>
        </p:txBody>
      </p:sp>
      <p:sp>
        <p:nvSpPr>
          <p:cNvPr id="12" name="TextBox 11">
            <a:extLst>
              <a:ext uri="{FF2B5EF4-FFF2-40B4-BE49-F238E27FC236}">
                <a16:creationId xmlns:a16="http://schemas.microsoft.com/office/drawing/2014/main" id="{37C15AF4-F681-4640-9B99-75BECEA4DFD0}"/>
              </a:ext>
            </a:extLst>
          </p:cNvPr>
          <p:cNvSpPr txBox="1"/>
          <p:nvPr/>
        </p:nvSpPr>
        <p:spPr>
          <a:xfrm flipH="1">
            <a:off x="3173493" y="3797389"/>
            <a:ext cx="2288859"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Text Message</a:t>
            </a:r>
            <a:endParaRPr lang="en-IN" dirty="0">
              <a:solidFill>
                <a:schemeClr val="bg1"/>
              </a:solidFill>
            </a:endParaRPr>
          </a:p>
        </p:txBody>
      </p:sp>
      <p:sp>
        <p:nvSpPr>
          <p:cNvPr id="13" name="TextBox 12">
            <a:extLst>
              <a:ext uri="{FF2B5EF4-FFF2-40B4-BE49-F238E27FC236}">
                <a16:creationId xmlns:a16="http://schemas.microsoft.com/office/drawing/2014/main" id="{BA9E8276-E045-4DCB-B873-7B3B32C557E4}"/>
              </a:ext>
            </a:extLst>
          </p:cNvPr>
          <p:cNvSpPr txBox="1"/>
          <p:nvPr/>
        </p:nvSpPr>
        <p:spPr>
          <a:xfrm flipH="1">
            <a:off x="3389233" y="2207877"/>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Extraction</a:t>
            </a:r>
            <a:endParaRPr lang="en-IN" dirty="0">
              <a:solidFill>
                <a:schemeClr val="bg1"/>
              </a:solidFill>
            </a:endParaRPr>
          </a:p>
        </p:txBody>
      </p:sp>
      <p:sp>
        <p:nvSpPr>
          <p:cNvPr id="14" name="TextBox 13">
            <a:extLst>
              <a:ext uri="{FF2B5EF4-FFF2-40B4-BE49-F238E27FC236}">
                <a16:creationId xmlns:a16="http://schemas.microsoft.com/office/drawing/2014/main" id="{02A3CE90-0D8D-4933-96B2-A9965669B26B}"/>
              </a:ext>
            </a:extLst>
          </p:cNvPr>
          <p:cNvSpPr txBox="1"/>
          <p:nvPr/>
        </p:nvSpPr>
        <p:spPr>
          <a:xfrm flipH="1">
            <a:off x="2932034" y="1396297"/>
            <a:ext cx="1861663"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DCT Transformation</a:t>
            </a:r>
            <a:endParaRPr lang="en-IN" dirty="0">
              <a:solidFill>
                <a:schemeClr val="bg1"/>
              </a:solidFill>
            </a:endParaRPr>
          </a:p>
        </p:txBody>
      </p:sp>
      <p:sp>
        <p:nvSpPr>
          <p:cNvPr id="15" name="Arrow: Right 14">
            <a:extLst>
              <a:ext uri="{FF2B5EF4-FFF2-40B4-BE49-F238E27FC236}">
                <a16:creationId xmlns:a16="http://schemas.microsoft.com/office/drawing/2014/main" id="{683D7E93-9B62-4438-8915-0073A67B5DB1}"/>
              </a:ext>
            </a:extLst>
          </p:cNvPr>
          <p:cNvSpPr/>
          <p:nvPr/>
        </p:nvSpPr>
        <p:spPr>
          <a:xfrm rot="5400000">
            <a:off x="3838956" y="1858914"/>
            <a:ext cx="475488" cy="204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DAB72409-8D81-401D-B442-F2DCAAC38E10}"/>
              </a:ext>
            </a:extLst>
          </p:cNvPr>
          <p:cNvSpPr/>
          <p:nvPr/>
        </p:nvSpPr>
        <p:spPr>
          <a:xfrm rot="5400000">
            <a:off x="3903383" y="3467698"/>
            <a:ext cx="412592" cy="138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5575EED0-BAE0-4707-B9EB-42975D5FD67A}"/>
              </a:ext>
            </a:extLst>
          </p:cNvPr>
          <p:cNvSpPr/>
          <p:nvPr/>
        </p:nvSpPr>
        <p:spPr>
          <a:xfrm rot="5400000">
            <a:off x="4281831" y="2663800"/>
            <a:ext cx="382217" cy="19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21E048BF-C390-449A-B459-0BA4A19FADB2}"/>
              </a:ext>
            </a:extLst>
          </p:cNvPr>
          <p:cNvSpPr txBox="1"/>
          <p:nvPr/>
        </p:nvSpPr>
        <p:spPr>
          <a:xfrm>
            <a:off x="6451521" y="227955"/>
            <a:ext cx="2456260" cy="954107"/>
          </a:xfrm>
          <a:prstGeom prst="rect">
            <a:avLst/>
          </a:prstGeom>
          <a:solidFill>
            <a:schemeClr val="accent1">
              <a:lumMod val="40000"/>
              <a:lumOff val="60000"/>
            </a:schemeClr>
          </a:solidFill>
          <a:ln>
            <a:solidFill>
              <a:schemeClr val="tx2">
                <a:lumMod val="75000"/>
              </a:schemeClr>
            </a:solidFill>
          </a:ln>
        </p:spPr>
        <p:txBody>
          <a:bodyPr wrap="square" rtlCol="0">
            <a:spAutoFit/>
          </a:bodyPr>
          <a:lstStyle/>
          <a:p>
            <a:r>
              <a:rPr lang="en-US" sz="2800" b="1" dirty="0">
                <a:solidFill>
                  <a:schemeClr val="tx2">
                    <a:lumMod val="75000"/>
                  </a:schemeClr>
                </a:solidFill>
              </a:rPr>
              <a:t>Displaying Message</a:t>
            </a:r>
            <a:endParaRPr lang="en-IN" sz="2800" b="1" dirty="0">
              <a:solidFill>
                <a:schemeClr val="tx2">
                  <a:lumMod val="75000"/>
                </a:schemeClr>
              </a:solidFill>
            </a:endParaRPr>
          </a:p>
        </p:txBody>
      </p:sp>
    </p:spTree>
    <p:extLst>
      <p:ext uri="{BB962C8B-B14F-4D97-AF65-F5344CB8AC3E}">
        <p14:creationId xmlns:p14="http://schemas.microsoft.com/office/powerpoint/2010/main" val="307843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P spid="13" grpId="0" animBg="1"/>
      <p:bldP spid="14" grpId="0" animBg="1"/>
      <p:bldP spid="15"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45AF7F-F1A1-4472-B527-784A6CA6DE3F}"/>
              </a:ext>
            </a:extLst>
          </p:cNvPr>
          <p:cNvSpPr txBox="1">
            <a:spLocks/>
          </p:cNvSpPr>
          <p:nvPr/>
        </p:nvSpPr>
        <p:spPr>
          <a:xfrm>
            <a:off x="838199" y="294395"/>
            <a:ext cx="6486427" cy="7993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nSpc>
                <a:spcPct val="107000"/>
              </a:lnSpc>
              <a:spcAft>
                <a:spcPts val="800"/>
              </a:spcAft>
            </a:pPr>
            <a:r>
              <a:rPr lang="en-IN" sz="32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Algorithm For Gray Scale Images</a:t>
            </a:r>
          </a:p>
        </p:txBody>
      </p:sp>
      <p:sp>
        <p:nvSpPr>
          <p:cNvPr id="8" name="Content Placeholder 2">
            <a:extLst>
              <a:ext uri="{FF2B5EF4-FFF2-40B4-BE49-F238E27FC236}">
                <a16:creationId xmlns:a16="http://schemas.microsoft.com/office/drawing/2014/main" id="{224A6AA4-F7FD-490B-9780-1A7F14C2C704}"/>
              </a:ext>
            </a:extLst>
          </p:cNvPr>
          <p:cNvSpPr txBox="1">
            <a:spLocks/>
          </p:cNvSpPr>
          <p:nvPr/>
        </p:nvSpPr>
        <p:spPr>
          <a:xfrm>
            <a:off x="838198" y="1093700"/>
            <a:ext cx="6486427" cy="38640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buClr>
                <a:schemeClr val="accent2">
                  <a:lumMod val="40000"/>
                  <a:lumOff val="60000"/>
                </a:schemeClr>
              </a:buClr>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Embedding</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Encrypt the message using AES encryption system.</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the image and divide the image into 8X8 blocks and subtracting with 128.</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DCT to each block and round it off.</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Embed the message in each LSB of DCT coefficients.</a:t>
            </a:r>
          </a:p>
          <a:p>
            <a:pPr marL="342900" lvl="0" indent="-342900">
              <a:lnSpc>
                <a:spcPct val="107000"/>
              </a:lnSpc>
              <a:spcAft>
                <a:spcPts val="800"/>
              </a:spcAft>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inverse DCT to each block and add each block by 128 and stich back the image in lossless image format (e.g., .</a:t>
            </a:r>
            <a:r>
              <a:rPr lang="en-IN" sz="1400" dirty="0" err="1">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png</a:t>
            </a: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 format).</a:t>
            </a:r>
          </a:p>
          <a:p>
            <a:pPr>
              <a:lnSpc>
                <a:spcPct val="107000"/>
              </a:lnSpc>
              <a:spcAft>
                <a:spcPts val="800"/>
              </a:spcAft>
              <a:buClr>
                <a:schemeClr val="accent2">
                  <a:lumMod val="40000"/>
                  <a:lumOff val="60000"/>
                </a:schemeClr>
              </a:buClr>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Extraction</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the stereo image and divide the image into 8X8 blocks and subtracting with 128.</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DCT to each block and round it off.</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Extract the message from each LSB of DCT coefficients.</a:t>
            </a:r>
          </a:p>
          <a:p>
            <a:pPr marL="342900" lvl="0" indent="-342900">
              <a:lnSpc>
                <a:spcPct val="107000"/>
              </a:lnSpc>
              <a:spcAft>
                <a:spcPts val="800"/>
              </a:spcAft>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Decrypt the message using AES encryption system.</a:t>
            </a:r>
          </a:p>
          <a:p>
            <a:pPr marL="342900" indent="-342900">
              <a:buClr>
                <a:schemeClr val="accent2">
                  <a:lumMod val="40000"/>
                  <a:lumOff val="60000"/>
                </a:schemeClr>
              </a:buClr>
              <a:buFont typeface="+mj-lt"/>
              <a:buAutoNum type="arabicPeriod"/>
            </a:pPr>
            <a:endParaRPr lang="en-IN" dirty="0"/>
          </a:p>
        </p:txBody>
      </p:sp>
    </p:spTree>
    <p:extLst>
      <p:ext uri="{BB962C8B-B14F-4D97-AF65-F5344CB8AC3E}">
        <p14:creationId xmlns:p14="http://schemas.microsoft.com/office/powerpoint/2010/main" val="1013226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145017" y="1211825"/>
            <a:ext cx="3760152" cy="15239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8012801" y="1881350"/>
            <a:ext cx="702139" cy="4176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pic>
        <p:nvPicPr>
          <p:cNvPr id="1026" name="Picture 2" descr="Steganography and Digital Watermarking - Computing and Software Wiki">
            <a:extLst>
              <a:ext uri="{FF2B5EF4-FFF2-40B4-BE49-F238E27FC236}">
                <a16:creationId xmlns:a16="http://schemas.microsoft.com/office/drawing/2014/main" id="{30AA45E1-BFA6-4FD8-A952-193D0F4B8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501" y="1211825"/>
            <a:ext cx="2754180" cy="1762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0BA4DB-1928-4975-AFD4-61A3205CF20F}"/>
              </a:ext>
            </a:extLst>
          </p:cNvPr>
          <p:cNvSpPr txBox="1"/>
          <p:nvPr/>
        </p:nvSpPr>
        <p:spPr>
          <a:xfrm>
            <a:off x="871537" y="658105"/>
            <a:ext cx="6393655" cy="4308615"/>
          </a:xfrm>
          <a:prstGeom prst="rect">
            <a:avLst/>
          </a:prstGeom>
          <a:noFill/>
        </p:spPr>
        <p:txBody>
          <a:bodyPr wrap="square">
            <a:spAutoFit/>
          </a:bodyPr>
          <a:lstStyle/>
          <a:p>
            <a:pPr>
              <a:lnSpc>
                <a:spcPct val="107000"/>
              </a:lnSpc>
              <a:spcAft>
                <a:spcPts val="800"/>
              </a:spcAft>
              <a:buClr>
                <a:schemeClr val="accent2">
                  <a:lumMod val="40000"/>
                  <a:lumOff val="60000"/>
                </a:schemeClr>
              </a:buClr>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Embedding</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Encrypt the message using AES encryption system.</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the image and split it into three channels that is Red , Green and Blue.</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the green c</a:t>
            </a:r>
            <a:r>
              <a:rPr lang="en-IN" sz="1400" dirty="0">
                <a:solidFill>
                  <a:schemeClr val="tx2">
                    <a:lumMod val="90000"/>
                  </a:schemeClr>
                </a:solidFill>
                <a:latin typeface="Calibri" panose="020F0502020204030204" pitchFamily="34" charset="0"/>
                <a:ea typeface="Calibri" panose="020F0502020204030204" pitchFamily="34" charset="0"/>
                <a:cs typeface="Times New Roman" panose="02020603050405020304" pitchFamily="18" charset="0"/>
              </a:rPr>
              <a:t>hannel and divide the</a:t>
            </a: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 image into 8X8 blocks and subtracting with 128.</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DCT to each block and round it off.</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Embed the message in each LSB of DCT coefficients.</a:t>
            </a:r>
          </a:p>
          <a:p>
            <a:pPr marL="342900" lvl="0" indent="-342900">
              <a:lnSpc>
                <a:spcPct val="107000"/>
              </a:lnSpc>
              <a:spcAft>
                <a:spcPts val="800"/>
              </a:spcAft>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inverse DCT to each block and add each block by 128 and stich back the image in lossless image format (e.g., .</a:t>
            </a:r>
            <a:r>
              <a:rPr lang="en-IN" sz="1400" dirty="0" err="1">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png</a:t>
            </a: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 format).</a:t>
            </a:r>
          </a:p>
          <a:p>
            <a:pPr lvl="0">
              <a:lnSpc>
                <a:spcPct val="107000"/>
              </a:lnSpc>
              <a:spcAft>
                <a:spcPts val="800"/>
              </a:spcAft>
              <a:buClr>
                <a:schemeClr val="accent2">
                  <a:lumMod val="40000"/>
                  <a:lumOff val="60000"/>
                </a:schemeClr>
              </a:buClr>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Extraction</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the stereo image and Take the image and split it into three channels that is Red , Green and Blue.</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green channel and the divide the image into 8X8 blocks and subtracting with 128.</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DCT to each block and round it off.</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Extract the message from each LSB of DCT coefficients.</a:t>
            </a:r>
          </a:p>
          <a:p>
            <a:pPr marL="342900" lvl="0" indent="-342900">
              <a:lnSpc>
                <a:spcPct val="107000"/>
              </a:lnSpc>
              <a:spcAft>
                <a:spcPts val="800"/>
              </a:spcAft>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Decrypt the message using AES encryption system.</a:t>
            </a:r>
          </a:p>
        </p:txBody>
      </p:sp>
      <p:sp>
        <p:nvSpPr>
          <p:cNvPr id="11" name="TextBox 10">
            <a:extLst>
              <a:ext uri="{FF2B5EF4-FFF2-40B4-BE49-F238E27FC236}">
                <a16:creationId xmlns:a16="http://schemas.microsoft.com/office/drawing/2014/main" id="{1A8F8DDF-3EB6-4651-9A4F-D17D822C1D7C}"/>
              </a:ext>
            </a:extLst>
          </p:cNvPr>
          <p:cNvSpPr txBox="1"/>
          <p:nvPr/>
        </p:nvSpPr>
        <p:spPr>
          <a:xfrm>
            <a:off x="871537" y="176780"/>
            <a:ext cx="4643436" cy="532903"/>
          </a:xfrm>
          <a:prstGeom prst="rect">
            <a:avLst/>
          </a:prstGeom>
          <a:noFill/>
        </p:spPr>
        <p:txBody>
          <a:bodyPr wrap="square">
            <a:spAutoFit/>
          </a:bodyPr>
          <a:lstStyle/>
          <a:p>
            <a:pPr>
              <a:lnSpc>
                <a:spcPct val="107000"/>
              </a:lnSpc>
              <a:spcAft>
                <a:spcPts val="800"/>
              </a:spcAft>
            </a:pPr>
            <a:r>
              <a:rPr lang="en-IN" sz="2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Algorithm For </a:t>
            </a:r>
            <a:r>
              <a:rPr lang="en-IN" sz="2800"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RGB</a:t>
            </a:r>
            <a:r>
              <a:rPr lang="en-IN" sz="2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 Images</a:t>
            </a:r>
          </a:p>
        </p:txBody>
      </p:sp>
    </p:spTree>
    <p:extLst>
      <p:ext uri="{BB962C8B-B14F-4D97-AF65-F5344CB8AC3E}">
        <p14:creationId xmlns:p14="http://schemas.microsoft.com/office/powerpoint/2010/main" val="1387993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91A5-5AE6-49C3-8B2C-813ACB342F9E}"/>
              </a:ext>
            </a:extLst>
          </p:cNvPr>
          <p:cNvSpPr>
            <a:spLocks noGrp="1"/>
          </p:cNvSpPr>
          <p:nvPr>
            <p:ph type="ctrTitle"/>
          </p:nvPr>
        </p:nvSpPr>
        <p:spPr>
          <a:xfrm>
            <a:off x="1538369" y="2153099"/>
            <a:ext cx="2622000" cy="837300"/>
          </a:xfrm>
        </p:spPr>
        <p:txBody>
          <a:bodyPr/>
          <a:lstStyle/>
          <a:p>
            <a:r>
              <a:rPr lang="en-IN" dirty="0"/>
              <a:t>Results</a:t>
            </a:r>
          </a:p>
        </p:txBody>
      </p:sp>
      <p:pic>
        <p:nvPicPr>
          <p:cNvPr id="6" name="Picture 5" descr="A picture containing text, vector graphics&#10;&#10;Description automatically generated">
            <a:extLst>
              <a:ext uri="{FF2B5EF4-FFF2-40B4-BE49-F238E27FC236}">
                <a16:creationId xmlns:a16="http://schemas.microsoft.com/office/drawing/2014/main" id="{BDBEF028-5819-4524-B36A-96F5A931A28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00563" y="1460896"/>
            <a:ext cx="2971799" cy="2221707"/>
          </a:xfrm>
          <a:prstGeom prst="rect">
            <a:avLst/>
          </a:prstGeom>
        </p:spPr>
      </p:pic>
    </p:spTree>
    <p:extLst>
      <p:ext uri="{BB962C8B-B14F-4D97-AF65-F5344CB8AC3E}">
        <p14:creationId xmlns:p14="http://schemas.microsoft.com/office/powerpoint/2010/main" val="3917425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210C-5846-4864-81E8-7E5EF9B2BA04}"/>
              </a:ext>
            </a:extLst>
          </p:cNvPr>
          <p:cNvSpPr>
            <a:spLocks noGrp="1"/>
          </p:cNvSpPr>
          <p:nvPr>
            <p:ph type="ctrTitle"/>
          </p:nvPr>
        </p:nvSpPr>
        <p:spPr>
          <a:xfrm>
            <a:off x="674616" y="290232"/>
            <a:ext cx="4727700" cy="577800"/>
          </a:xfrm>
        </p:spPr>
        <p:txBody>
          <a:bodyPr/>
          <a:lstStyle/>
          <a:p>
            <a:r>
              <a:rPr lang="en-IN" dirty="0"/>
              <a:t>Screen Shots of User Interface</a:t>
            </a:r>
          </a:p>
        </p:txBody>
      </p:sp>
      <p:pic>
        <p:nvPicPr>
          <p:cNvPr id="4" name="Picture 3">
            <a:extLst>
              <a:ext uri="{FF2B5EF4-FFF2-40B4-BE49-F238E27FC236}">
                <a16:creationId xmlns:a16="http://schemas.microsoft.com/office/drawing/2014/main" id="{89E0FB49-A25E-4114-BBE3-B803FC7F7EA1}"/>
              </a:ext>
            </a:extLst>
          </p:cNvPr>
          <p:cNvPicPr>
            <a:picLocks noChangeAspect="1"/>
          </p:cNvPicPr>
          <p:nvPr/>
        </p:nvPicPr>
        <p:blipFill>
          <a:blip r:embed="rId3"/>
          <a:stretch>
            <a:fillRect/>
          </a:stretch>
        </p:blipFill>
        <p:spPr>
          <a:xfrm>
            <a:off x="674616" y="1361860"/>
            <a:ext cx="4547465" cy="2841394"/>
          </a:xfrm>
          <a:prstGeom prst="rect">
            <a:avLst/>
          </a:prstGeom>
        </p:spPr>
      </p:pic>
      <p:pic>
        <p:nvPicPr>
          <p:cNvPr id="6" name="Picture 5">
            <a:extLst>
              <a:ext uri="{FF2B5EF4-FFF2-40B4-BE49-F238E27FC236}">
                <a16:creationId xmlns:a16="http://schemas.microsoft.com/office/drawing/2014/main" id="{400B53D3-27D2-4888-81D3-A1BA324CFF1D}"/>
              </a:ext>
            </a:extLst>
          </p:cNvPr>
          <p:cNvPicPr>
            <a:picLocks noChangeAspect="1"/>
          </p:cNvPicPr>
          <p:nvPr/>
        </p:nvPicPr>
        <p:blipFill rotWithShape="1">
          <a:blip r:embed="rId4"/>
          <a:srcRect t="1791"/>
          <a:stretch/>
        </p:blipFill>
        <p:spPr>
          <a:xfrm>
            <a:off x="6015036" y="868032"/>
            <a:ext cx="2664620" cy="1582275"/>
          </a:xfrm>
          <a:prstGeom prst="rect">
            <a:avLst/>
          </a:prstGeom>
        </p:spPr>
      </p:pic>
      <p:pic>
        <p:nvPicPr>
          <p:cNvPr id="10" name="Picture 9">
            <a:extLst>
              <a:ext uri="{FF2B5EF4-FFF2-40B4-BE49-F238E27FC236}">
                <a16:creationId xmlns:a16="http://schemas.microsoft.com/office/drawing/2014/main" id="{CB972D6D-6BED-4827-89B6-95D71510A6E2}"/>
              </a:ext>
            </a:extLst>
          </p:cNvPr>
          <p:cNvPicPr>
            <a:picLocks noChangeAspect="1"/>
          </p:cNvPicPr>
          <p:nvPr/>
        </p:nvPicPr>
        <p:blipFill rotWithShape="1">
          <a:blip r:embed="rId5"/>
          <a:srcRect/>
          <a:stretch/>
        </p:blipFill>
        <p:spPr>
          <a:xfrm>
            <a:off x="6015036" y="2782557"/>
            <a:ext cx="2664620" cy="1582275"/>
          </a:xfrm>
          <a:prstGeom prst="rect">
            <a:avLst/>
          </a:prstGeom>
        </p:spPr>
      </p:pic>
    </p:spTree>
    <p:extLst>
      <p:ext uri="{BB962C8B-B14F-4D97-AF65-F5344CB8AC3E}">
        <p14:creationId xmlns:p14="http://schemas.microsoft.com/office/powerpoint/2010/main" val="12669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947163-A87C-4BE8-B5AD-AE86A5682878}"/>
              </a:ext>
            </a:extLst>
          </p:cNvPr>
          <p:cNvPicPr>
            <a:picLocks noChangeAspect="1"/>
          </p:cNvPicPr>
          <p:nvPr/>
        </p:nvPicPr>
        <p:blipFill>
          <a:blip r:embed="rId2"/>
          <a:stretch>
            <a:fillRect/>
          </a:stretch>
        </p:blipFill>
        <p:spPr>
          <a:xfrm>
            <a:off x="4653262" y="2050257"/>
            <a:ext cx="4297856" cy="2828925"/>
          </a:xfrm>
          <a:prstGeom prst="rect">
            <a:avLst/>
          </a:prstGeom>
        </p:spPr>
      </p:pic>
      <p:pic>
        <p:nvPicPr>
          <p:cNvPr id="7" name="Picture 6">
            <a:extLst>
              <a:ext uri="{FF2B5EF4-FFF2-40B4-BE49-F238E27FC236}">
                <a16:creationId xmlns:a16="http://schemas.microsoft.com/office/drawing/2014/main" id="{16EEACC2-DB88-4C4D-9333-11B26DD699A0}"/>
              </a:ext>
            </a:extLst>
          </p:cNvPr>
          <p:cNvPicPr>
            <a:picLocks noChangeAspect="1"/>
          </p:cNvPicPr>
          <p:nvPr/>
        </p:nvPicPr>
        <p:blipFill>
          <a:blip r:embed="rId3"/>
          <a:stretch>
            <a:fillRect/>
          </a:stretch>
        </p:blipFill>
        <p:spPr>
          <a:xfrm>
            <a:off x="274145" y="185737"/>
            <a:ext cx="4297855" cy="2828925"/>
          </a:xfrm>
          <a:prstGeom prst="rect">
            <a:avLst/>
          </a:prstGeom>
        </p:spPr>
      </p:pic>
    </p:spTree>
    <p:extLst>
      <p:ext uri="{BB962C8B-B14F-4D97-AF65-F5344CB8AC3E}">
        <p14:creationId xmlns:p14="http://schemas.microsoft.com/office/powerpoint/2010/main" val="39708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AC34BF-BC42-4729-A146-60E5F130FA9C}"/>
              </a:ext>
            </a:extLst>
          </p:cNvPr>
          <p:cNvSpPr>
            <a:spLocks noGrp="1"/>
          </p:cNvSpPr>
          <p:nvPr>
            <p:ph type="body" idx="1"/>
          </p:nvPr>
        </p:nvSpPr>
        <p:spPr>
          <a:xfrm>
            <a:off x="597375" y="1063525"/>
            <a:ext cx="3908700" cy="3405850"/>
          </a:xfrm>
        </p:spPr>
        <p:txBody>
          <a:bodyPr/>
          <a:lstStyle/>
          <a:p>
            <a:pPr marL="165100" indent="0">
              <a:buNone/>
            </a:pPr>
            <a:r>
              <a:rPr lang="en-US" sz="1800" dirty="0">
                <a:solidFill>
                  <a:srgbClr val="00B050"/>
                </a:solidFill>
              </a:rPr>
              <a:t>                Before</a:t>
            </a: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r>
              <a:rPr lang="en-IN" sz="1800" dirty="0">
                <a:solidFill>
                  <a:srgbClr val="00B050"/>
                </a:solidFill>
              </a:rPr>
              <a:t>             Apple1.png</a:t>
            </a:r>
          </a:p>
        </p:txBody>
      </p:sp>
      <p:sp>
        <p:nvSpPr>
          <p:cNvPr id="3" name="Title 2">
            <a:extLst>
              <a:ext uri="{FF2B5EF4-FFF2-40B4-BE49-F238E27FC236}">
                <a16:creationId xmlns:a16="http://schemas.microsoft.com/office/drawing/2014/main" id="{C8444E12-7556-44E4-B5FA-B5B7CEC46979}"/>
              </a:ext>
            </a:extLst>
          </p:cNvPr>
          <p:cNvSpPr>
            <a:spLocks noGrp="1"/>
          </p:cNvSpPr>
          <p:nvPr>
            <p:ph type="ctrTitle"/>
          </p:nvPr>
        </p:nvSpPr>
        <p:spPr/>
        <p:txBody>
          <a:bodyPr/>
          <a:lstStyle/>
          <a:p>
            <a:r>
              <a:rPr lang="en-US" dirty="0"/>
              <a:t>Output</a:t>
            </a:r>
            <a:endParaRPr lang="en-IN" dirty="0"/>
          </a:p>
        </p:txBody>
      </p:sp>
      <p:sp>
        <p:nvSpPr>
          <p:cNvPr id="4" name="Text Placeholder 3">
            <a:extLst>
              <a:ext uri="{FF2B5EF4-FFF2-40B4-BE49-F238E27FC236}">
                <a16:creationId xmlns:a16="http://schemas.microsoft.com/office/drawing/2014/main" id="{5A1177D0-AF38-4311-B851-0296A702D62E}"/>
              </a:ext>
            </a:extLst>
          </p:cNvPr>
          <p:cNvSpPr>
            <a:spLocks noGrp="1"/>
          </p:cNvSpPr>
          <p:nvPr>
            <p:ph type="body" idx="2"/>
          </p:nvPr>
        </p:nvSpPr>
        <p:spPr>
          <a:xfrm>
            <a:off x="4690125" y="1063525"/>
            <a:ext cx="3908700" cy="3405850"/>
          </a:xfrm>
        </p:spPr>
        <p:txBody>
          <a:bodyPr/>
          <a:lstStyle/>
          <a:p>
            <a:pPr marL="165100" indent="0">
              <a:buNone/>
            </a:pPr>
            <a:r>
              <a:rPr lang="en-US" sz="1800" dirty="0">
                <a:solidFill>
                  <a:schemeClr val="tx2">
                    <a:lumMod val="75000"/>
                  </a:schemeClr>
                </a:solidFill>
              </a:rPr>
              <a:t>                    After</a:t>
            </a: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r>
              <a:rPr lang="en-US" sz="1800" dirty="0">
                <a:solidFill>
                  <a:schemeClr val="tx2">
                    <a:lumMod val="75000"/>
                  </a:schemeClr>
                </a:solidFill>
              </a:rPr>
              <a:t>              enc_Apple1.png</a:t>
            </a:r>
          </a:p>
          <a:p>
            <a:pPr marL="165100" indent="0">
              <a:buNone/>
            </a:pPr>
            <a:endParaRPr lang="en-US" sz="1800" dirty="0">
              <a:solidFill>
                <a:schemeClr val="tx2">
                  <a:lumMod val="75000"/>
                </a:schemeClr>
              </a:solidFill>
            </a:endParaRPr>
          </a:p>
        </p:txBody>
      </p:sp>
      <p:pic>
        <p:nvPicPr>
          <p:cNvPr id="6" name="Picture 5">
            <a:extLst>
              <a:ext uri="{FF2B5EF4-FFF2-40B4-BE49-F238E27FC236}">
                <a16:creationId xmlns:a16="http://schemas.microsoft.com/office/drawing/2014/main" id="{B4191F4C-8201-4D53-B6AE-78F26536D9B1}"/>
              </a:ext>
            </a:extLst>
          </p:cNvPr>
          <p:cNvPicPr>
            <a:picLocks noChangeAspect="1"/>
          </p:cNvPicPr>
          <p:nvPr/>
        </p:nvPicPr>
        <p:blipFill>
          <a:blip r:embed="rId3"/>
          <a:stretch>
            <a:fillRect/>
          </a:stretch>
        </p:blipFill>
        <p:spPr>
          <a:xfrm>
            <a:off x="1041974" y="1646872"/>
            <a:ext cx="2793151" cy="2367916"/>
          </a:xfrm>
          <a:prstGeom prst="rect">
            <a:avLst/>
          </a:prstGeom>
        </p:spPr>
      </p:pic>
      <p:pic>
        <p:nvPicPr>
          <p:cNvPr id="8" name="Picture 7">
            <a:extLst>
              <a:ext uri="{FF2B5EF4-FFF2-40B4-BE49-F238E27FC236}">
                <a16:creationId xmlns:a16="http://schemas.microsoft.com/office/drawing/2014/main" id="{D794A54D-A927-40FD-BFC1-C8D5856900F8}"/>
              </a:ext>
            </a:extLst>
          </p:cNvPr>
          <p:cNvPicPr>
            <a:picLocks noChangeAspect="1"/>
          </p:cNvPicPr>
          <p:nvPr/>
        </p:nvPicPr>
        <p:blipFill>
          <a:blip r:embed="rId3"/>
          <a:stretch>
            <a:fillRect/>
          </a:stretch>
        </p:blipFill>
        <p:spPr>
          <a:xfrm>
            <a:off x="5247899" y="1646872"/>
            <a:ext cx="2793151" cy="2367916"/>
          </a:xfrm>
          <a:prstGeom prst="rect">
            <a:avLst/>
          </a:prstGeom>
        </p:spPr>
      </p:pic>
      <p:sp>
        <p:nvSpPr>
          <p:cNvPr id="5" name="TextBox 4">
            <a:extLst>
              <a:ext uri="{FF2B5EF4-FFF2-40B4-BE49-F238E27FC236}">
                <a16:creationId xmlns:a16="http://schemas.microsoft.com/office/drawing/2014/main" id="{DB4A860F-D2C0-4E32-A6D1-3D90D202BE28}"/>
              </a:ext>
            </a:extLst>
          </p:cNvPr>
          <p:cNvSpPr txBox="1"/>
          <p:nvPr/>
        </p:nvSpPr>
        <p:spPr>
          <a:xfrm>
            <a:off x="3272654" y="4469375"/>
            <a:ext cx="2598692" cy="307777"/>
          </a:xfrm>
          <a:prstGeom prst="rect">
            <a:avLst/>
          </a:prstGeom>
          <a:noFill/>
        </p:spPr>
        <p:txBody>
          <a:bodyPr wrap="square" rtlCol="0">
            <a:spAutoFit/>
          </a:bodyPr>
          <a:lstStyle/>
          <a:p>
            <a:pPr algn="ctr"/>
            <a:r>
              <a:rPr lang="en-IN" dirty="0">
                <a:solidFill>
                  <a:schemeClr val="accent2">
                    <a:lumMod val="40000"/>
                    <a:lumOff val="60000"/>
                  </a:schemeClr>
                </a:solidFill>
              </a:rPr>
              <a:t>PSNR is 50.96696736785725</a:t>
            </a:r>
          </a:p>
        </p:txBody>
      </p:sp>
    </p:spTree>
    <p:extLst>
      <p:ext uri="{BB962C8B-B14F-4D97-AF65-F5344CB8AC3E}">
        <p14:creationId xmlns:p14="http://schemas.microsoft.com/office/powerpoint/2010/main" val="3876182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AC34BF-BC42-4729-A146-60E5F130FA9C}"/>
              </a:ext>
            </a:extLst>
          </p:cNvPr>
          <p:cNvSpPr>
            <a:spLocks noGrp="1"/>
          </p:cNvSpPr>
          <p:nvPr>
            <p:ph type="body" idx="1"/>
          </p:nvPr>
        </p:nvSpPr>
        <p:spPr>
          <a:xfrm>
            <a:off x="597375" y="1063525"/>
            <a:ext cx="3908700" cy="3144144"/>
          </a:xfrm>
        </p:spPr>
        <p:txBody>
          <a:bodyPr/>
          <a:lstStyle/>
          <a:p>
            <a:pPr marL="165100" indent="0" algn="just">
              <a:buNone/>
            </a:pPr>
            <a:r>
              <a:rPr lang="en-US" sz="1800" dirty="0">
                <a:solidFill>
                  <a:srgbClr val="00B050"/>
                </a:solidFill>
              </a:rPr>
              <a:t>                Before</a:t>
            </a: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r>
              <a:rPr lang="en-US" sz="1800" dirty="0">
                <a:solidFill>
                  <a:srgbClr val="00B050"/>
                </a:solidFill>
              </a:rPr>
              <a:t>                JG.png</a:t>
            </a:r>
            <a:endParaRPr lang="en-IN" sz="1800" dirty="0">
              <a:solidFill>
                <a:srgbClr val="00B050"/>
              </a:solidFill>
            </a:endParaRPr>
          </a:p>
        </p:txBody>
      </p:sp>
      <p:sp>
        <p:nvSpPr>
          <p:cNvPr id="3" name="Title 2">
            <a:extLst>
              <a:ext uri="{FF2B5EF4-FFF2-40B4-BE49-F238E27FC236}">
                <a16:creationId xmlns:a16="http://schemas.microsoft.com/office/drawing/2014/main" id="{C8444E12-7556-44E4-B5FA-B5B7CEC46979}"/>
              </a:ext>
            </a:extLst>
          </p:cNvPr>
          <p:cNvSpPr>
            <a:spLocks noGrp="1"/>
          </p:cNvSpPr>
          <p:nvPr>
            <p:ph type="ctrTitle"/>
          </p:nvPr>
        </p:nvSpPr>
        <p:spPr/>
        <p:txBody>
          <a:bodyPr/>
          <a:lstStyle/>
          <a:p>
            <a:r>
              <a:rPr lang="en-US" dirty="0"/>
              <a:t>Output</a:t>
            </a:r>
            <a:endParaRPr lang="en-IN" dirty="0"/>
          </a:p>
        </p:txBody>
      </p:sp>
      <p:sp>
        <p:nvSpPr>
          <p:cNvPr id="4" name="Text Placeholder 3">
            <a:extLst>
              <a:ext uri="{FF2B5EF4-FFF2-40B4-BE49-F238E27FC236}">
                <a16:creationId xmlns:a16="http://schemas.microsoft.com/office/drawing/2014/main" id="{5A1177D0-AF38-4311-B851-0296A702D62E}"/>
              </a:ext>
            </a:extLst>
          </p:cNvPr>
          <p:cNvSpPr>
            <a:spLocks noGrp="1"/>
          </p:cNvSpPr>
          <p:nvPr>
            <p:ph type="body" idx="2"/>
          </p:nvPr>
        </p:nvSpPr>
        <p:spPr>
          <a:xfrm>
            <a:off x="4690125" y="1063525"/>
            <a:ext cx="3908700" cy="3668300"/>
          </a:xfrm>
        </p:spPr>
        <p:txBody>
          <a:bodyPr/>
          <a:lstStyle/>
          <a:p>
            <a:pPr marL="165100" indent="0" algn="just">
              <a:buNone/>
            </a:pPr>
            <a:r>
              <a:rPr lang="en-US" sz="1800" dirty="0">
                <a:solidFill>
                  <a:schemeClr val="tx2">
                    <a:lumMod val="75000"/>
                  </a:schemeClr>
                </a:solidFill>
              </a:rPr>
              <a:t>                    After</a:t>
            </a: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r>
              <a:rPr lang="en-US" sz="1800" dirty="0">
                <a:solidFill>
                  <a:schemeClr val="tx2">
                    <a:lumMod val="75000"/>
                  </a:schemeClr>
                </a:solidFill>
              </a:rPr>
              <a:t>                 enc_JG.png</a:t>
            </a:r>
            <a:endParaRPr lang="en-IN" sz="1800" dirty="0">
              <a:solidFill>
                <a:schemeClr val="tx2">
                  <a:lumMod val="75000"/>
                </a:schemeClr>
              </a:solidFill>
            </a:endParaRPr>
          </a:p>
        </p:txBody>
      </p:sp>
      <p:pic>
        <p:nvPicPr>
          <p:cNvPr id="7" name="Picture 6">
            <a:extLst>
              <a:ext uri="{FF2B5EF4-FFF2-40B4-BE49-F238E27FC236}">
                <a16:creationId xmlns:a16="http://schemas.microsoft.com/office/drawing/2014/main" id="{5816FAEB-5832-461A-81D4-9843F7FD309E}"/>
              </a:ext>
            </a:extLst>
          </p:cNvPr>
          <p:cNvPicPr>
            <a:picLocks noChangeAspect="1"/>
          </p:cNvPicPr>
          <p:nvPr/>
        </p:nvPicPr>
        <p:blipFill>
          <a:blip r:embed="rId2"/>
          <a:stretch>
            <a:fillRect/>
          </a:stretch>
        </p:blipFill>
        <p:spPr>
          <a:xfrm>
            <a:off x="1314253" y="1648055"/>
            <a:ext cx="2064742" cy="1975083"/>
          </a:xfrm>
          <a:prstGeom prst="rect">
            <a:avLst/>
          </a:prstGeom>
        </p:spPr>
      </p:pic>
      <p:sp>
        <p:nvSpPr>
          <p:cNvPr id="5" name="TextBox 4">
            <a:extLst>
              <a:ext uri="{FF2B5EF4-FFF2-40B4-BE49-F238E27FC236}">
                <a16:creationId xmlns:a16="http://schemas.microsoft.com/office/drawing/2014/main" id="{A122854D-C106-4823-95A7-DEEC7E22364A}"/>
              </a:ext>
            </a:extLst>
          </p:cNvPr>
          <p:cNvSpPr txBox="1"/>
          <p:nvPr/>
        </p:nvSpPr>
        <p:spPr>
          <a:xfrm>
            <a:off x="3293269" y="4281719"/>
            <a:ext cx="2557462" cy="307777"/>
          </a:xfrm>
          <a:prstGeom prst="rect">
            <a:avLst/>
          </a:prstGeom>
          <a:noFill/>
        </p:spPr>
        <p:txBody>
          <a:bodyPr wrap="square" rtlCol="0">
            <a:spAutoFit/>
          </a:bodyPr>
          <a:lstStyle/>
          <a:p>
            <a:r>
              <a:rPr lang="en-IN" dirty="0">
                <a:solidFill>
                  <a:schemeClr val="accent2">
                    <a:lumMod val="40000"/>
                    <a:lumOff val="60000"/>
                  </a:schemeClr>
                </a:solidFill>
              </a:rPr>
              <a:t>PSNR is 41.44866206319571</a:t>
            </a:r>
          </a:p>
        </p:txBody>
      </p:sp>
      <p:pic>
        <p:nvPicPr>
          <p:cNvPr id="8" name="Picture 7">
            <a:extLst>
              <a:ext uri="{FF2B5EF4-FFF2-40B4-BE49-F238E27FC236}">
                <a16:creationId xmlns:a16="http://schemas.microsoft.com/office/drawing/2014/main" id="{A8952840-2021-4DFD-91BD-1D6974772BF9}"/>
              </a:ext>
            </a:extLst>
          </p:cNvPr>
          <p:cNvPicPr>
            <a:picLocks noChangeAspect="1"/>
          </p:cNvPicPr>
          <p:nvPr/>
        </p:nvPicPr>
        <p:blipFill>
          <a:blip r:embed="rId2"/>
          <a:stretch>
            <a:fillRect/>
          </a:stretch>
        </p:blipFill>
        <p:spPr>
          <a:xfrm>
            <a:off x="5612104" y="1584208"/>
            <a:ext cx="2064742" cy="1975083"/>
          </a:xfrm>
          <a:prstGeom prst="rect">
            <a:avLst/>
          </a:prstGeom>
        </p:spPr>
      </p:pic>
    </p:spTree>
    <p:extLst>
      <p:ext uri="{BB962C8B-B14F-4D97-AF65-F5344CB8AC3E}">
        <p14:creationId xmlns:p14="http://schemas.microsoft.com/office/powerpoint/2010/main" val="2454502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79FF-C311-4692-AEF9-D6524BA93A9A}"/>
              </a:ext>
            </a:extLst>
          </p:cNvPr>
          <p:cNvSpPr>
            <a:spLocks noGrp="1"/>
          </p:cNvSpPr>
          <p:nvPr>
            <p:ph type="ctrTitle"/>
          </p:nvPr>
        </p:nvSpPr>
        <p:spPr>
          <a:xfrm>
            <a:off x="1082034" y="2035337"/>
            <a:ext cx="3184949" cy="837300"/>
          </a:xfrm>
        </p:spPr>
        <p:txBody>
          <a:bodyPr/>
          <a:lstStyle/>
          <a:p>
            <a:r>
              <a:rPr lang="en-IN" dirty="0"/>
              <a:t>Conclusion</a:t>
            </a:r>
          </a:p>
        </p:txBody>
      </p:sp>
      <p:pic>
        <p:nvPicPr>
          <p:cNvPr id="6" name="Picture 5" descr="A picture containing text&#10;&#10;Description automatically generated">
            <a:extLst>
              <a:ext uri="{FF2B5EF4-FFF2-40B4-BE49-F238E27FC236}">
                <a16:creationId xmlns:a16="http://schemas.microsoft.com/office/drawing/2014/main" id="{73F2AA17-B5CA-438C-B9BE-A8C3D62A3655}"/>
              </a:ext>
            </a:extLst>
          </p:cNvPr>
          <p:cNvPicPr>
            <a:picLocks noChangeAspect="1"/>
          </p:cNvPicPr>
          <p:nvPr/>
        </p:nvPicPr>
        <p:blipFill>
          <a:blip r:embed="rId2">
            <a:clrChange>
              <a:clrFrom>
                <a:srgbClr val="000000">
                  <a:alpha val="0"/>
                </a:srgbClr>
              </a:clrFrom>
              <a:clrTo>
                <a:srgbClr val="000000">
                  <a:alpha val="0"/>
                </a:srgbClr>
              </a:clrTo>
            </a:clrChange>
            <a:extLst>
              <a:ext uri="{837473B0-CC2E-450A-ABE3-18F120FF3D39}">
                <a1611:picAttrSrcUrl xmlns:a1611="http://schemas.microsoft.com/office/drawing/2016/11/main" r:id="rId3"/>
              </a:ext>
            </a:extLst>
          </a:blip>
          <a:stretch>
            <a:fillRect/>
          </a:stretch>
        </p:blipFill>
        <p:spPr>
          <a:xfrm>
            <a:off x="4329545" y="1336964"/>
            <a:ext cx="3732421" cy="2528454"/>
          </a:xfrm>
          <a:prstGeom prst="rect">
            <a:avLst/>
          </a:prstGeom>
          <a:solidFill>
            <a:schemeClr val="bg1"/>
          </a:solidFill>
        </p:spPr>
      </p:pic>
    </p:spTree>
    <p:extLst>
      <p:ext uri="{BB962C8B-B14F-4D97-AF65-F5344CB8AC3E}">
        <p14:creationId xmlns:p14="http://schemas.microsoft.com/office/powerpoint/2010/main" val="127540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A6AA4-F7FD-490B-9780-1A7F14C2C704}"/>
              </a:ext>
            </a:extLst>
          </p:cNvPr>
          <p:cNvSpPr txBox="1">
            <a:spLocks/>
          </p:cNvSpPr>
          <p:nvPr/>
        </p:nvSpPr>
        <p:spPr>
          <a:xfrm>
            <a:off x="838200" y="1825625"/>
            <a:ext cx="6486427" cy="262382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dirty="0"/>
          </a:p>
        </p:txBody>
      </p:sp>
      <p:sp>
        <p:nvSpPr>
          <p:cNvPr id="5" name="TextBox 4">
            <a:extLst>
              <a:ext uri="{FF2B5EF4-FFF2-40B4-BE49-F238E27FC236}">
                <a16:creationId xmlns:a16="http://schemas.microsoft.com/office/drawing/2014/main" id="{A57D2B94-5873-48F8-B9C8-A748E673848B}"/>
              </a:ext>
            </a:extLst>
          </p:cNvPr>
          <p:cNvSpPr txBox="1"/>
          <p:nvPr/>
        </p:nvSpPr>
        <p:spPr>
          <a:xfrm>
            <a:off x="838200" y="1448365"/>
            <a:ext cx="7350919" cy="2246769"/>
          </a:xfrm>
          <a:prstGeom prst="rect">
            <a:avLst/>
          </a:prstGeom>
          <a:noFill/>
        </p:spPr>
        <p:txBody>
          <a:bodyPr wrap="square">
            <a:spAutoFit/>
          </a:bodyPr>
          <a:lstStyle/>
          <a:p>
            <a:pPr algn="ctr"/>
            <a:r>
              <a:rPr lang="en-IN" dirty="0">
                <a:solidFill>
                  <a:schemeClr val="tx2"/>
                </a:solidFill>
              </a:rPr>
              <a:t>Since the proposed technique is more secure than </a:t>
            </a:r>
            <a:r>
              <a:rPr lang="en-IN" dirty="0" err="1">
                <a:solidFill>
                  <a:schemeClr val="tx2"/>
                </a:solidFill>
              </a:rPr>
              <a:t>spartial</a:t>
            </a:r>
            <a:r>
              <a:rPr lang="en-IN" dirty="0">
                <a:solidFill>
                  <a:schemeClr val="tx2"/>
                </a:solidFill>
              </a:rPr>
              <a:t> technique, but it has some disadvantages. Firstly, it AES – 128 is not much secure in nature. Secondly, ECB mode used in AES -128 is least secure. Lastly, however </a:t>
            </a:r>
            <a:r>
              <a:rPr lang="en-IN" dirty="0" err="1">
                <a:solidFill>
                  <a:schemeClr val="tx2"/>
                </a:solidFill>
              </a:rPr>
              <a:t>dct</a:t>
            </a:r>
            <a:r>
              <a:rPr lang="en-IN" dirty="0">
                <a:solidFill>
                  <a:schemeClr val="tx2"/>
                </a:solidFill>
              </a:rPr>
              <a:t> is  computationally fast stores images with less distortion but some of the messages cannot be extracted properly due to the increase in the noise level above 0.32bpp. DCT also does not provide proper </a:t>
            </a:r>
            <a:r>
              <a:rPr lang="en-IN" dirty="0" err="1">
                <a:solidFill>
                  <a:schemeClr val="tx2"/>
                </a:solidFill>
              </a:rPr>
              <a:t>robostness</a:t>
            </a:r>
            <a:r>
              <a:rPr lang="en-IN" dirty="0">
                <a:solidFill>
                  <a:schemeClr val="tx2"/>
                </a:solidFill>
              </a:rPr>
              <a:t> to geometric attacks. To overcome the disadvantages, one can use DWT and DFT instead of DCT or they can use Genetic algorithms and Lossless Image Compression techniques for solving message extraction problem and one can use AES-256 with more secure modes such as CBC and EAX for enhancing the security. Researchers are still figuring out many ways for finding out highly secure image steganography methods.</a:t>
            </a:r>
          </a:p>
        </p:txBody>
      </p:sp>
    </p:spTree>
    <p:extLst>
      <p:ext uri="{BB962C8B-B14F-4D97-AF65-F5344CB8AC3E}">
        <p14:creationId xmlns:p14="http://schemas.microsoft.com/office/powerpoint/2010/main" val="124132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1974964" y="1307197"/>
            <a:ext cx="3823200" cy="1121400"/>
          </a:xfrm>
          <a:prstGeom prst="rect">
            <a:avLst/>
          </a:prstGeom>
          <a:solidFill>
            <a:srgbClr val="002845"/>
          </a:solidFill>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1362" name="Google Shape;1362;p47"/>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Do you have any questions?</a:t>
            </a:r>
            <a:endParaRPr dirty="0">
              <a:solidFill>
                <a:schemeClr val="accent2"/>
              </a:solidFill>
            </a:endParaRPr>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3276800" y="3121375"/>
            <a:ext cx="523800" cy="52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4120850" y="3121375"/>
            <a:ext cx="523800" cy="523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4964900" y="3121375"/>
            <a:ext cx="523800" cy="52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47"/>
          <p:cNvGrpSpPr/>
          <p:nvPr/>
        </p:nvGrpSpPr>
        <p:grpSpPr>
          <a:xfrm>
            <a:off x="3407882" y="3252461"/>
            <a:ext cx="261630" cy="261630"/>
            <a:chOff x="3368074" y="3882537"/>
            <a:chExt cx="215298" cy="215298"/>
          </a:xfrm>
        </p:grpSpPr>
        <p:sp>
          <p:nvSpPr>
            <p:cNvPr id="1375" name="Google Shape;1375;p4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47"/>
          <p:cNvSpPr/>
          <p:nvPr/>
        </p:nvSpPr>
        <p:spPr>
          <a:xfrm>
            <a:off x="5066623" y="3252448"/>
            <a:ext cx="320355" cy="261656"/>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47"/>
          <p:cNvGrpSpPr/>
          <p:nvPr/>
        </p:nvGrpSpPr>
        <p:grpSpPr>
          <a:xfrm>
            <a:off x="4236456" y="3252450"/>
            <a:ext cx="292574" cy="261652"/>
            <a:chOff x="3824739" y="3890112"/>
            <a:chExt cx="208105" cy="186110"/>
          </a:xfrm>
        </p:grpSpPr>
        <p:sp>
          <p:nvSpPr>
            <p:cNvPr id="1380" name="Google Shape;1380;p4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22F02FB-8F44-48DC-A15E-70C9B72C2121}"/>
              </a:ext>
            </a:extLst>
          </p:cNvPr>
          <p:cNvSpPr txBox="1"/>
          <p:nvPr/>
        </p:nvSpPr>
        <p:spPr>
          <a:xfrm>
            <a:off x="2486025" y="3868435"/>
            <a:ext cx="3823200" cy="923330"/>
          </a:xfrm>
          <a:prstGeom prst="rect">
            <a:avLst/>
          </a:prstGeom>
          <a:solidFill>
            <a:srgbClr val="002845"/>
          </a:solidFill>
        </p:spPr>
        <p:txBody>
          <a:bodyPr wrap="square" rtlCol="0">
            <a:spAutoFit/>
          </a:bodyPr>
          <a:lstStyle/>
          <a:p>
            <a:pPr algn="ctr"/>
            <a:r>
              <a:rPr lang="en-IN" sz="1800" dirty="0">
                <a:solidFill>
                  <a:schemeClr val="bg1"/>
                </a:solidFill>
              </a:rPr>
              <a:t>By: Tanya Yadav </a:t>
            </a:r>
          </a:p>
          <a:p>
            <a:pPr algn="ctr"/>
            <a:r>
              <a:rPr lang="en-IN" sz="1800" dirty="0">
                <a:solidFill>
                  <a:schemeClr val="bg1"/>
                </a:solidFill>
              </a:rPr>
              <a:t>and </a:t>
            </a:r>
          </a:p>
          <a:p>
            <a:pPr algn="ctr"/>
            <a:r>
              <a:rPr lang="en-IN" sz="1800" dirty="0">
                <a:solidFill>
                  <a:schemeClr val="bg1"/>
                </a:solidFill>
              </a:rPr>
              <a:t>Shaina Mehta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0B1A31-D4AB-4E0B-9540-7AC8192A77D1}"/>
              </a:ext>
            </a:extLst>
          </p:cNvPr>
          <p:cNvSpPr>
            <a:spLocks noGrp="1"/>
          </p:cNvSpPr>
          <p:nvPr>
            <p:ph type="body" idx="1"/>
          </p:nvPr>
        </p:nvSpPr>
        <p:spPr>
          <a:xfrm>
            <a:off x="618825" y="1432432"/>
            <a:ext cx="4738988" cy="2282318"/>
          </a:xfrm>
        </p:spPr>
        <p:txBody>
          <a:bodyPr/>
          <a:lstStyle/>
          <a:p>
            <a:pPr marL="114300" indent="0" algn="just">
              <a:buNone/>
            </a:pPr>
            <a:r>
              <a:rPr lang="en-IN" dirty="0"/>
              <a:t>Digital Watermarking is use of a kind of marker convert embedded in a digital media such as audio, video or image which enables us to know the source or owner of the copyright. This technique is used for tracing copyright infringement in social media and knowing the genuineness of the notes in the banking system.</a:t>
            </a:r>
          </a:p>
        </p:txBody>
      </p:sp>
      <p:sp>
        <p:nvSpPr>
          <p:cNvPr id="3" name="Title 2">
            <a:extLst>
              <a:ext uri="{FF2B5EF4-FFF2-40B4-BE49-F238E27FC236}">
                <a16:creationId xmlns:a16="http://schemas.microsoft.com/office/drawing/2014/main" id="{E107A7E8-05AC-4BD0-BDCA-8CBF2E099842}"/>
              </a:ext>
            </a:extLst>
          </p:cNvPr>
          <p:cNvSpPr>
            <a:spLocks noGrp="1"/>
          </p:cNvSpPr>
          <p:nvPr>
            <p:ph type="ctrTitle"/>
          </p:nvPr>
        </p:nvSpPr>
        <p:spPr>
          <a:xfrm>
            <a:off x="618825" y="411675"/>
            <a:ext cx="5289056" cy="577800"/>
          </a:xfrm>
        </p:spPr>
        <p:txBody>
          <a:bodyPr/>
          <a:lstStyle/>
          <a:p>
            <a:r>
              <a:rPr lang="en-IN" dirty="0">
                <a:solidFill>
                  <a:srgbClr val="FF0000"/>
                </a:solidFill>
              </a:rPr>
              <a:t>What is Watermarking?</a:t>
            </a:r>
          </a:p>
        </p:txBody>
      </p:sp>
      <p:pic>
        <p:nvPicPr>
          <p:cNvPr id="5" name="Picture 4" descr="A building with trees in front of it&#10;&#10;Description automatically generated with low confidence">
            <a:extLst>
              <a:ext uri="{FF2B5EF4-FFF2-40B4-BE49-F238E27FC236}">
                <a16:creationId xmlns:a16="http://schemas.microsoft.com/office/drawing/2014/main" id="{2574CE4D-E3FF-4F13-8FA6-64B6C0AFD45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34743" y="1125205"/>
            <a:ext cx="2743200" cy="3098451"/>
          </a:xfrm>
          <a:prstGeom prst="rect">
            <a:avLst/>
          </a:prstGeom>
        </p:spPr>
      </p:pic>
    </p:spTree>
    <p:extLst>
      <p:ext uri="{BB962C8B-B14F-4D97-AF65-F5344CB8AC3E}">
        <p14:creationId xmlns:p14="http://schemas.microsoft.com/office/powerpoint/2010/main" val="527702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887A8-B2DA-4F6D-B0D0-49E37AD3429E}"/>
              </a:ext>
            </a:extLst>
          </p:cNvPr>
          <p:cNvSpPr>
            <a:spLocks noGrp="1"/>
          </p:cNvSpPr>
          <p:nvPr>
            <p:ph type="ctrTitle"/>
          </p:nvPr>
        </p:nvSpPr>
        <p:spPr>
          <a:xfrm>
            <a:off x="618825" y="411675"/>
            <a:ext cx="3858832" cy="577800"/>
          </a:xfrm>
        </p:spPr>
        <p:txBody>
          <a:bodyPr/>
          <a:lstStyle/>
          <a:p>
            <a:r>
              <a:rPr lang="en-IN" dirty="0"/>
              <a:t>Types of Watermarks</a:t>
            </a:r>
          </a:p>
        </p:txBody>
      </p:sp>
      <p:graphicFrame>
        <p:nvGraphicFramePr>
          <p:cNvPr id="6" name="Diagram 5">
            <a:extLst>
              <a:ext uri="{FF2B5EF4-FFF2-40B4-BE49-F238E27FC236}">
                <a16:creationId xmlns:a16="http://schemas.microsoft.com/office/drawing/2014/main" id="{4BB9802F-2C20-4883-8680-E837A9816B05}"/>
              </a:ext>
            </a:extLst>
          </p:cNvPr>
          <p:cNvGraphicFramePr/>
          <p:nvPr>
            <p:extLst>
              <p:ext uri="{D42A27DB-BD31-4B8C-83A1-F6EECF244321}">
                <p14:modId xmlns:p14="http://schemas.microsoft.com/office/powerpoint/2010/main" val="1233472145"/>
              </p:ext>
            </p:extLst>
          </p:nvPr>
        </p:nvGraphicFramePr>
        <p:xfrm>
          <a:off x="713168" y="1150142"/>
          <a:ext cx="6096000" cy="349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6429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5B10-5081-4F26-9627-9128B97435D4}"/>
              </a:ext>
            </a:extLst>
          </p:cNvPr>
          <p:cNvSpPr>
            <a:spLocks noGrp="1"/>
          </p:cNvSpPr>
          <p:nvPr>
            <p:ph type="ctrTitle"/>
          </p:nvPr>
        </p:nvSpPr>
        <p:spPr>
          <a:xfrm>
            <a:off x="738747" y="1382039"/>
            <a:ext cx="3500790" cy="585735"/>
          </a:xfrm>
          <a:ln>
            <a:solidFill>
              <a:schemeClr val="tx1"/>
            </a:solidFill>
          </a:ln>
        </p:spPr>
        <p:txBody>
          <a:bodyPr/>
          <a:lstStyle/>
          <a:p>
            <a:pPr algn="l"/>
            <a:r>
              <a:rPr lang="en-IN" sz="3600" dirty="0">
                <a:solidFill>
                  <a:schemeClr val="accent2">
                    <a:lumMod val="75000"/>
                  </a:schemeClr>
                </a:solidFill>
              </a:rPr>
              <a:t>Literature Review</a:t>
            </a:r>
          </a:p>
        </p:txBody>
      </p:sp>
      <p:pic>
        <p:nvPicPr>
          <p:cNvPr id="11" name="Picture 10" descr="A bird flying in the air&#10;&#10;Description automatically generated with medium confidence">
            <a:extLst>
              <a:ext uri="{FF2B5EF4-FFF2-40B4-BE49-F238E27FC236}">
                <a16:creationId xmlns:a16="http://schemas.microsoft.com/office/drawing/2014/main" id="{184CE19B-9AEA-481B-8CBB-BB5185B175C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25967" y="409854"/>
            <a:ext cx="2079286" cy="1645888"/>
          </a:xfrm>
          <a:prstGeom prst="rect">
            <a:avLst/>
          </a:prstGeom>
        </p:spPr>
      </p:pic>
      <p:pic>
        <p:nvPicPr>
          <p:cNvPr id="16" name="Picture 15" descr="A pile of red and yellow leaves&#10;&#10;Description automatically generated with medium confidence">
            <a:extLst>
              <a:ext uri="{FF2B5EF4-FFF2-40B4-BE49-F238E27FC236}">
                <a16:creationId xmlns:a16="http://schemas.microsoft.com/office/drawing/2014/main" id="{ED60D4E5-8173-4DD0-9F33-C836302249B4}"/>
              </a:ext>
            </a:extLst>
          </p:cNvPr>
          <p:cNvPicPr>
            <a:picLocks noChangeAspect="1"/>
          </p:cNvPicPr>
          <p:nvPr/>
        </p:nvPicPr>
        <p:blipFill>
          <a:blip r:embed="rId4"/>
          <a:stretch>
            <a:fillRect/>
          </a:stretch>
        </p:blipFill>
        <p:spPr>
          <a:xfrm>
            <a:off x="6490273" y="2571749"/>
            <a:ext cx="2079286" cy="1717222"/>
          </a:xfrm>
          <a:prstGeom prst="rect">
            <a:avLst/>
          </a:prstGeom>
        </p:spPr>
      </p:pic>
      <p:pic>
        <p:nvPicPr>
          <p:cNvPr id="17" name="Picture 16" descr="A person wearing a hat&#10;&#10;Description automatically generated with medium confidence">
            <a:extLst>
              <a:ext uri="{FF2B5EF4-FFF2-40B4-BE49-F238E27FC236}">
                <a16:creationId xmlns:a16="http://schemas.microsoft.com/office/drawing/2014/main" id="{7A2B937D-C375-490E-A50E-F54A879811D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6283" t="6961" r="16283" b="12759"/>
          <a:stretch/>
        </p:blipFill>
        <p:spPr>
          <a:xfrm>
            <a:off x="5364905" y="1580650"/>
            <a:ext cx="2079286" cy="1982198"/>
          </a:xfrm>
          <a:prstGeom prst="rect">
            <a:avLst/>
          </a:prstGeom>
        </p:spPr>
      </p:pic>
      <p:sp>
        <p:nvSpPr>
          <p:cNvPr id="3" name="TextBox 2">
            <a:extLst>
              <a:ext uri="{FF2B5EF4-FFF2-40B4-BE49-F238E27FC236}">
                <a16:creationId xmlns:a16="http://schemas.microsoft.com/office/drawing/2014/main" id="{1E5E9884-AEF2-4E13-A1DE-C4B82CB8D215}"/>
              </a:ext>
            </a:extLst>
          </p:cNvPr>
          <p:cNvSpPr txBox="1"/>
          <p:nvPr/>
        </p:nvSpPr>
        <p:spPr>
          <a:xfrm>
            <a:off x="784926" y="2217774"/>
            <a:ext cx="3850481" cy="1938992"/>
          </a:xfrm>
          <a:prstGeom prst="rect">
            <a:avLst/>
          </a:prstGeom>
          <a:noFill/>
        </p:spPr>
        <p:txBody>
          <a:bodyPr wrap="square" rtlCol="0">
            <a:spAutoFit/>
          </a:bodyPr>
          <a:lstStyle/>
          <a:p>
            <a:pPr marL="342900" indent="-342900">
              <a:buClr>
                <a:schemeClr val="accent2">
                  <a:lumMod val="60000"/>
                  <a:lumOff val="40000"/>
                </a:schemeClr>
              </a:buClr>
              <a:buFont typeface="Wingdings" panose="05000000000000000000" pitchFamily="2" charset="2"/>
              <a:buChar char="Ø"/>
            </a:pPr>
            <a:r>
              <a:rPr lang="en-IN" sz="2000" dirty="0">
                <a:solidFill>
                  <a:schemeClr val="accent2">
                    <a:lumMod val="60000"/>
                    <a:lumOff val="40000"/>
                  </a:schemeClr>
                </a:solidFill>
              </a:rPr>
              <a:t>Steganography</a:t>
            </a:r>
          </a:p>
          <a:p>
            <a:pPr marL="342900" indent="-342900">
              <a:buClr>
                <a:schemeClr val="accent2">
                  <a:lumMod val="60000"/>
                  <a:lumOff val="40000"/>
                </a:schemeClr>
              </a:buClr>
              <a:buFont typeface="Wingdings" panose="05000000000000000000" pitchFamily="2" charset="2"/>
              <a:buChar char="Ø"/>
            </a:pPr>
            <a:endParaRPr lang="en-IN" sz="2000" dirty="0">
              <a:solidFill>
                <a:schemeClr val="accent2">
                  <a:lumMod val="60000"/>
                  <a:lumOff val="40000"/>
                </a:schemeClr>
              </a:solidFill>
            </a:endParaRPr>
          </a:p>
          <a:p>
            <a:pPr marL="342900" indent="-342900">
              <a:buClr>
                <a:schemeClr val="accent2">
                  <a:lumMod val="60000"/>
                  <a:lumOff val="40000"/>
                </a:schemeClr>
              </a:buClr>
              <a:buFont typeface="Wingdings" panose="05000000000000000000" pitchFamily="2" charset="2"/>
              <a:buChar char="Ø"/>
            </a:pPr>
            <a:r>
              <a:rPr lang="en-IN" sz="2000" dirty="0">
                <a:solidFill>
                  <a:schemeClr val="accent2">
                    <a:lumMod val="60000"/>
                    <a:lumOff val="40000"/>
                  </a:schemeClr>
                </a:solidFill>
              </a:rPr>
              <a:t>Discrete Cosine Transform</a:t>
            </a:r>
          </a:p>
          <a:p>
            <a:pPr marL="342900" indent="-342900">
              <a:buClr>
                <a:schemeClr val="accent2">
                  <a:lumMod val="60000"/>
                  <a:lumOff val="40000"/>
                </a:schemeClr>
              </a:buClr>
              <a:buFont typeface="Wingdings" panose="05000000000000000000" pitchFamily="2" charset="2"/>
              <a:buChar char="Ø"/>
            </a:pPr>
            <a:endParaRPr lang="en-IN" sz="2000" dirty="0">
              <a:solidFill>
                <a:schemeClr val="accent2">
                  <a:lumMod val="60000"/>
                  <a:lumOff val="40000"/>
                </a:schemeClr>
              </a:solidFill>
            </a:endParaRPr>
          </a:p>
          <a:p>
            <a:pPr marL="342900" indent="-342900">
              <a:buClr>
                <a:schemeClr val="accent2">
                  <a:lumMod val="60000"/>
                  <a:lumOff val="40000"/>
                </a:schemeClr>
              </a:buClr>
              <a:buFont typeface="Wingdings" panose="05000000000000000000" pitchFamily="2" charset="2"/>
              <a:buChar char="Ø"/>
            </a:pPr>
            <a:r>
              <a:rPr lang="en-IN" sz="2000" dirty="0">
                <a:solidFill>
                  <a:schemeClr val="accent2">
                    <a:lumMod val="60000"/>
                    <a:lumOff val="40000"/>
                  </a:schemeClr>
                </a:solidFill>
              </a:rPr>
              <a:t>AES – 128 Encryption System</a:t>
            </a:r>
          </a:p>
        </p:txBody>
      </p:sp>
    </p:spTree>
    <p:extLst>
      <p:ext uri="{BB962C8B-B14F-4D97-AF65-F5344CB8AC3E}">
        <p14:creationId xmlns:p14="http://schemas.microsoft.com/office/powerpoint/2010/main" val="180327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B716D-5F48-4772-8A0D-3D0283F0CBD8}"/>
              </a:ext>
            </a:extLst>
          </p:cNvPr>
          <p:cNvSpPr>
            <a:spLocks noGrp="1"/>
          </p:cNvSpPr>
          <p:nvPr>
            <p:ph type="body" idx="1"/>
          </p:nvPr>
        </p:nvSpPr>
        <p:spPr>
          <a:xfrm>
            <a:off x="618824" y="1211060"/>
            <a:ext cx="4253213" cy="2882309"/>
          </a:xfrm>
        </p:spPr>
        <p:txBody>
          <a:bodyPr/>
          <a:lstStyle/>
          <a:p>
            <a:pPr marL="114300" indent="0" algn="just">
              <a:buNone/>
            </a:pPr>
            <a:r>
              <a:rPr lang="en-IN" dirty="0"/>
              <a:t>Image Steganography is the process of hiding information which can be text, image or video inside a cover image. The secret information is hidden in a way that it not visible to the human eyes. The image selected for this purpose is called the cover image and the image obtained after steganography is called the </a:t>
            </a:r>
            <a:r>
              <a:rPr lang="en-IN" dirty="0" err="1"/>
              <a:t>stego</a:t>
            </a:r>
            <a:r>
              <a:rPr lang="en-IN" dirty="0"/>
              <a:t> image. </a:t>
            </a:r>
          </a:p>
        </p:txBody>
      </p:sp>
      <p:sp>
        <p:nvSpPr>
          <p:cNvPr id="3" name="Title 2">
            <a:extLst>
              <a:ext uri="{FF2B5EF4-FFF2-40B4-BE49-F238E27FC236}">
                <a16:creationId xmlns:a16="http://schemas.microsoft.com/office/drawing/2014/main" id="{1B10AB77-E3A7-4A37-B4E9-CFA7BAF05F9F}"/>
              </a:ext>
            </a:extLst>
          </p:cNvPr>
          <p:cNvSpPr>
            <a:spLocks noGrp="1"/>
          </p:cNvSpPr>
          <p:nvPr>
            <p:ph type="ctrTitle"/>
          </p:nvPr>
        </p:nvSpPr>
        <p:spPr>
          <a:xfrm>
            <a:off x="618825" y="371475"/>
            <a:ext cx="4996164" cy="707230"/>
          </a:xfrm>
        </p:spPr>
        <p:txBody>
          <a:bodyPr/>
          <a:lstStyle/>
          <a:p>
            <a:r>
              <a:rPr lang="en-IN" dirty="0"/>
              <a:t>What is Image Steganography?</a:t>
            </a:r>
          </a:p>
        </p:txBody>
      </p:sp>
      <p:pic>
        <p:nvPicPr>
          <p:cNvPr id="5" name="Picture 4">
            <a:extLst>
              <a:ext uri="{FF2B5EF4-FFF2-40B4-BE49-F238E27FC236}">
                <a16:creationId xmlns:a16="http://schemas.microsoft.com/office/drawing/2014/main" id="{D9FB7ECB-D910-4756-BB92-494D7425B2F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279231" y="1330621"/>
            <a:ext cx="2564606" cy="2482258"/>
          </a:xfrm>
          <a:prstGeom prst="rect">
            <a:avLst/>
          </a:prstGeom>
        </p:spPr>
      </p:pic>
    </p:spTree>
    <p:extLst>
      <p:ext uri="{BB962C8B-B14F-4D97-AF65-F5344CB8AC3E}">
        <p14:creationId xmlns:p14="http://schemas.microsoft.com/office/powerpoint/2010/main" val="285920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1799-B438-49B7-9F9C-FB7BAFCE9ECF}"/>
              </a:ext>
            </a:extLst>
          </p:cNvPr>
          <p:cNvSpPr>
            <a:spLocks noGrp="1"/>
          </p:cNvSpPr>
          <p:nvPr>
            <p:ph type="ctrTitle"/>
          </p:nvPr>
        </p:nvSpPr>
        <p:spPr>
          <a:xfrm>
            <a:off x="597394" y="404530"/>
            <a:ext cx="6753526" cy="624170"/>
          </a:xfrm>
        </p:spPr>
        <p:txBody>
          <a:bodyPr/>
          <a:lstStyle/>
          <a:p>
            <a:r>
              <a:rPr lang="en-IN" dirty="0"/>
              <a:t>Approaches Used For Image Steganography</a:t>
            </a:r>
          </a:p>
        </p:txBody>
      </p:sp>
      <p:graphicFrame>
        <p:nvGraphicFramePr>
          <p:cNvPr id="3" name="Diagram 2">
            <a:extLst>
              <a:ext uri="{FF2B5EF4-FFF2-40B4-BE49-F238E27FC236}">
                <a16:creationId xmlns:a16="http://schemas.microsoft.com/office/drawing/2014/main" id="{2DBAF4E3-6A7F-46A0-9CFC-BCE5423B1184}"/>
              </a:ext>
            </a:extLst>
          </p:cNvPr>
          <p:cNvGraphicFramePr/>
          <p:nvPr>
            <p:extLst>
              <p:ext uri="{D42A27DB-BD31-4B8C-83A1-F6EECF244321}">
                <p14:modId xmlns:p14="http://schemas.microsoft.com/office/powerpoint/2010/main" val="1536566402"/>
              </p:ext>
            </p:extLst>
          </p:nvPr>
        </p:nvGraphicFramePr>
        <p:xfrm>
          <a:off x="1524000" y="1078706"/>
          <a:ext cx="6096000" cy="3525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146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02FF39-CDCC-49D2-9E71-6A365CD5722B}"/>
              </a:ext>
            </a:extLst>
          </p:cNvPr>
          <p:cNvSpPr>
            <a:spLocks noGrp="1"/>
          </p:cNvSpPr>
          <p:nvPr>
            <p:ph type="body" idx="1"/>
          </p:nvPr>
        </p:nvSpPr>
        <p:spPr>
          <a:xfrm>
            <a:off x="618827" y="1409011"/>
            <a:ext cx="4257974" cy="3055841"/>
          </a:xfrm>
        </p:spPr>
        <p:txBody>
          <a:bodyPr/>
          <a:lstStyle/>
          <a:p>
            <a:pPr algn="just"/>
            <a:r>
              <a:rPr lang="en-US" sz="1600" b="0" i="0" dirty="0">
                <a:solidFill>
                  <a:schemeClr val="accent2">
                    <a:lumMod val="75000"/>
                  </a:schemeClr>
                </a:solidFill>
                <a:effectLst/>
                <a:latin typeface="Times New Roman" panose="02020603050405020304" pitchFamily="18" charset="0"/>
              </a:rPr>
              <a:t>The discrete cosine transform (DCT) is a transformation method that separates the image into parts (or spectral sub-bands) of differing importance (with respect to the image's visual quality). </a:t>
            </a:r>
          </a:p>
          <a:p>
            <a:pPr algn="just"/>
            <a:r>
              <a:rPr lang="en-US" sz="1600" dirty="0">
                <a:solidFill>
                  <a:schemeClr val="accent2">
                    <a:lumMod val="75000"/>
                  </a:schemeClr>
                </a:solidFill>
                <a:latin typeface="Times New Roman" panose="02020603050405020304" pitchFamily="18" charset="0"/>
              </a:rPr>
              <a:t>S</a:t>
            </a:r>
            <a:r>
              <a:rPr lang="en-US" sz="1600" b="0" i="0" dirty="0">
                <a:solidFill>
                  <a:schemeClr val="accent2">
                    <a:lumMod val="75000"/>
                  </a:schemeClr>
                </a:solidFill>
                <a:effectLst/>
                <a:latin typeface="Times New Roman" panose="02020603050405020304" pitchFamily="18" charset="0"/>
              </a:rPr>
              <a:t>imilar to the discrete Fourier transform: it transforms a signal or image from the spatial domain to the frequency domain.</a:t>
            </a:r>
          </a:p>
          <a:p>
            <a:pPr algn="just"/>
            <a:r>
              <a:rPr lang="en-IN" sz="1600" dirty="0">
                <a:solidFill>
                  <a:schemeClr val="accent2">
                    <a:lumMod val="75000"/>
                  </a:schemeClr>
                </a:solidFill>
                <a:latin typeface="Times New Roman" panose="02020603050405020304" pitchFamily="18" charset="0"/>
              </a:rPr>
              <a:t>W</a:t>
            </a:r>
            <a:r>
              <a:rPr lang="en-IN" sz="1600" b="0" i="0" dirty="0">
                <a:solidFill>
                  <a:schemeClr val="accent2">
                    <a:lumMod val="75000"/>
                  </a:schemeClr>
                </a:solidFill>
                <a:effectLst/>
                <a:latin typeface="Times New Roman" panose="02020603050405020304" pitchFamily="18" charset="0"/>
              </a:rPr>
              <a:t>idely used transformation technique in signal processing, image processing and by far the most widely used linear transform in data compression.</a:t>
            </a:r>
          </a:p>
          <a:p>
            <a:endParaRPr lang="en-US" b="0" i="0" dirty="0">
              <a:solidFill>
                <a:schemeClr val="accent2">
                  <a:lumMod val="75000"/>
                </a:schemeClr>
              </a:solidFill>
              <a:effectLst/>
              <a:latin typeface="Times New Roman" panose="02020603050405020304" pitchFamily="18" charset="0"/>
            </a:endParaRPr>
          </a:p>
          <a:p>
            <a:endParaRPr lang="en-US" dirty="0">
              <a:solidFill>
                <a:schemeClr val="accent2">
                  <a:lumMod val="75000"/>
                </a:schemeClr>
              </a:solidFill>
              <a:latin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13D36BF3-E5FB-4A00-AED3-B8AC6F86E6C6}"/>
              </a:ext>
            </a:extLst>
          </p:cNvPr>
          <p:cNvSpPr>
            <a:spLocks noGrp="1"/>
          </p:cNvSpPr>
          <p:nvPr>
            <p:ph type="ctrTitle"/>
          </p:nvPr>
        </p:nvSpPr>
        <p:spPr>
          <a:xfrm>
            <a:off x="618825" y="411675"/>
            <a:ext cx="6710230" cy="577800"/>
          </a:xfrm>
        </p:spPr>
        <p:txBody>
          <a:bodyPr/>
          <a:lstStyle/>
          <a:p>
            <a:r>
              <a:rPr lang="en-US" dirty="0"/>
              <a:t>About Discrete Cosine Transform (DCT)</a:t>
            </a:r>
            <a:endParaRPr lang="en-IN" dirty="0"/>
          </a:p>
        </p:txBody>
      </p:sp>
      <p:pic>
        <p:nvPicPr>
          <p:cNvPr id="4" name="Picture 3">
            <a:extLst>
              <a:ext uri="{FF2B5EF4-FFF2-40B4-BE49-F238E27FC236}">
                <a16:creationId xmlns:a16="http://schemas.microsoft.com/office/drawing/2014/main" id="{660F39BC-515B-405E-9EC5-51C1AE1199F1}"/>
              </a:ext>
            </a:extLst>
          </p:cNvPr>
          <p:cNvPicPr>
            <a:picLocks noChangeAspect="1"/>
          </p:cNvPicPr>
          <p:nvPr/>
        </p:nvPicPr>
        <p:blipFill>
          <a:blip r:embed="rId2"/>
          <a:stretch>
            <a:fillRect/>
          </a:stretch>
        </p:blipFill>
        <p:spPr>
          <a:xfrm>
            <a:off x="5046921" y="1599286"/>
            <a:ext cx="3813544" cy="2865566"/>
          </a:xfrm>
          <a:prstGeom prst="rect">
            <a:avLst/>
          </a:prstGeom>
        </p:spPr>
      </p:pic>
    </p:spTree>
    <p:extLst>
      <p:ext uri="{BB962C8B-B14F-4D97-AF65-F5344CB8AC3E}">
        <p14:creationId xmlns:p14="http://schemas.microsoft.com/office/powerpoint/2010/main" val="1044722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5" name="Title 4">
            <a:extLst>
              <a:ext uri="{FF2B5EF4-FFF2-40B4-BE49-F238E27FC236}">
                <a16:creationId xmlns:a16="http://schemas.microsoft.com/office/drawing/2014/main" id="{CB8CE865-384A-4753-B441-0823393274C0}"/>
              </a:ext>
            </a:extLst>
          </p:cNvPr>
          <p:cNvSpPr>
            <a:spLocks noGrp="1"/>
          </p:cNvSpPr>
          <p:nvPr>
            <p:ph type="ctrTitle"/>
          </p:nvPr>
        </p:nvSpPr>
        <p:spPr>
          <a:xfrm>
            <a:off x="2756787" y="245071"/>
            <a:ext cx="3055800" cy="547800"/>
          </a:xfrm>
        </p:spPr>
        <p:txBody>
          <a:bodyPr/>
          <a:lstStyle/>
          <a:p>
            <a:r>
              <a:rPr lang="en-US" sz="2800" dirty="0"/>
              <a:t>Formulae</a:t>
            </a:r>
            <a:endParaRPr lang="en-IN" sz="2800" dirty="0"/>
          </a:p>
        </p:txBody>
      </p:sp>
      <p:pic>
        <p:nvPicPr>
          <p:cNvPr id="3" name="Picture 2">
            <a:extLst>
              <a:ext uri="{FF2B5EF4-FFF2-40B4-BE49-F238E27FC236}">
                <a16:creationId xmlns:a16="http://schemas.microsoft.com/office/drawing/2014/main" id="{6CA18BD2-AE59-46B1-B088-FC9B6BCA774A}"/>
              </a:ext>
            </a:extLst>
          </p:cNvPr>
          <p:cNvPicPr>
            <a:picLocks noChangeAspect="1"/>
          </p:cNvPicPr>
          <p:nvPr/>
        </p:nvPicPr>
        <p:blipFill rotWithShape="1">
          <a:blip r:embed="rId3"/>
          <a:srcRect t="31239"/>
          <a:stretch/>
        </p:blipFill>
        <p:spPr>
          <a:xfrm>
            <a:off x="770060" y="1657956"/>
            <a:ext cx="7376412" cy="888423"/>
          </a:xfrm>
          <a:prstGeom prst="rect">
            <a:avLst/>
          </a:prstGeom>
        </p:spPr>
      </p:pic>
      <p:pic>
        <p:nvPicPr>
          <p:cNvPr id="6" name="Picture 5">
            <a:extLst>
              <a:ext uri="{FF2B5EF4-FFF2-40B4-BE49-F238E27FC236}">
                <a16:creationId xmlns:a16="http://schemas.microsoft.com/office/drawing/2014/main" id="{7FCD772E-50CF-463B-84E1-AACCA1ED4904}"/>
              </a:ext>
            </a:extLst>
          </p:cNvPr>
          <p:cNvPicPr>
            <a:picLocks noChangeAspect="1"/>
          </p:cNvPicPr>
          <p:nvPr/>
        </p:nvPicPr>
        <p:blipFill>
          <a:blip r:embed="rId4"/>
          <a:stretch>
            <a:fillRect/>
          </a:stretch>
        </p:blipFill>
        <p:spPr>
          <a:xfrm>
            <a:off x="770061" y="3285920"/>
            <a:ext cx="7376412" cy="937608"/>
          </a:xfrm>
          <a:prstGeom prst="rect">
            <a:avLst/>
          </a:prstGeom>
        </p:spPr>
      </p:pic>
      <p:sp>
        <p:nvSpPr>
          <p:cNvPr id="8" name="TextBox 7">
            <a:extLst>
              <a:ext uri="{FF2B5EF4-FFF2-40B4-BE49-F238E27FC236}">
                <a16:creationId xmlns:a16="http://schemas.microsoft.com/office/drawing/2014/main" id="{9050BCC4-2034-452A-8614-D0D9D075347C}"/>
              </a:ext>
            </a:extLst>
          </p:cNvPr>
          <p:cNvSpPr txBox="1"/>
          <p:nvPr/>
        </p:nvSpPr>
        <p:spPr>
          <a:xfrm>
            <a:off x="770059" y="1128663"/>
            <a:ext cx="1141867" cy="369332"/>
          </a:xfrm>
          <a:prstGeom prst="rect">
            <a:avLst/>
          </a:prstGeom>
          <a:noFill/>
        </p:spPr>
        <p:txBody>
          <a:bodyPr wrap="square" rtlCol="0">
            <a:spAutoFit/>
          </a:bodyPr>
          <a:lstStyle/>
          <a:p>
            <a:r>
              <a:rPr lang="en-IN" sz="1800" dirty="0">
                <a:solidFill>
                  <a:schemeClr val="bg1"/>
                </a:solidFill>
              </a:rPr>
              <a:t>DCT - II</a:t>
            </a:r>
          </a:p>
        </p:txBody>
      </p:sp>
      <p:sp>
        <p:nvSpPr>
          <p:cNvPr id="11" name="TextBox 10">
            <a:extLst>
              <a:ext uri="{FF2B5EF4-FFF2-40B4-BE49-F238E27FC236}">
                <a16:creationId xmlns:a16="http://schemas.microsoft.com/office/drawing/2014/main" id="{351BAC1A-0B87-4042-9A19-8B87476D1874}"/>
              </a:ext>
            </a:extLst>
          </p:cNvPr>
          <p:cNvSpPr txBox="1"/>
          <p:nvPr/>
        </p:nvSpPr>
        <p:spPr>
          <a:xfrm>
            <a:off x="770059" y="2706340"/>
            <a:ext cx="2056268" cy="369332"/>
          </a:xfrm>
          <a:prstGeom prst="rect">
            <a:avLst/>
          </a:prstGeom>
          <a:noFill/>
        </p:spPr>
        <p:txBody>
          <a:bodyPr wrap="square" rtlCol="0">
            <a:spAutoFit/>
          </a:bodyPr>
          <a:lstStyle/>
          <a:p>
            <a:r>
              <a:rPr lang="en-IN" sz="1800" dirty="0">
                <a:solidFill>
                  <a:schemeClr val="bg1"/>
                </a:solidFill>
              </a:rPr>
              <a:t>DCT – III or IDCT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605</TotalTime>
  <Words>1129</Words>
  <Application>Microsoft Office PowerPoint</Application>
  <PresentationFormat>On-screen Show (16:9)</PresentationFormat>
  <Paragraphs>167</Paragraphs>
  <Slides>28</Slides>
  <Notes>8</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Calibri</vt:lpstr>
      <vt:lpstr>Nunito Light</vt:lpstr>
      <vt:lpstr>Fira Sans Extra Condensed Medium</vt:lpstr>
      <vt:lpstr>Maven Pro</vt:lpstr>
      <vt:lpstr>Livvic Light</vt:lpstr>
      <vt:lpstr>Share Tech</vt:lpstr>
      <vt:lpstr>Times New Roman</vt:lpstr>
      <vt:lpstr>Arial</vt:lpstr>
      <vt:lpstr>Wingdings</vt:lpstr>
      <vt:lpstr>Data Science Consulting by Slidesgo</vt:lpstr>
      <vt:lpstr>DIGITAL WATERMARKING TO HIDE  TEXT MESSAGES</vt:lpstr>
      <vt:lpstr>INTRODUCTION</vt:lpstr>
      <vt:lpstr>What is Watermarking?</vt:lpstr>
      <vt:lpstr>Types of Watermarks</vt:lpstr>
      <vt:lpstr>Literature Review</vt:lpstr>
      <vt:lpstr>What is Image Steganography?</vt:lpstr>
      <vt:lpstr>Approaches Used For Image Steganography</vt:lpstr>
      <vt:lpstr>About Discrete Cosine Transform (DCT)</vt:lpstr>
      <vt:lpstr>Formulae</vt:lpstr>
      <vt:lpstr>About AES Encryption System</vt:lpstr>
      <vt:lpstr>PowerPoint Presentation</vt:lpstr>
      <vt:lpstr>Project Objective</vt:lpstr>
      <vt:lpstr>PowerPoint Presentation</vt:lpstr>
      <vt:lpstr>Python Libraries Used</vt:lpstr>
      <vt:lpstr>About PSNR (Peak Signal Noise Ratio)</vt:lpstr>
      <vt:lpstr>Framework and Algorithm</vt:lpstr>
      <vt:lpstr>PowerPoint Presentation</vt:lpstr>
      <vt:lpstr>PowerPoint Presentation</vt:lpstr>
      <vt:lpstr>PowerPoint Presentation</vt:lpstr>
      <vt:lpstr>PowerPoint Presentation</vt:lpstr>
      <vt:lpstr>Results</vt:lpstr>
      <vt:lpstr>Screen Shots of User Interface</vt:lpstr>
      <vt:lpstr>PowerPoint Presentation</vt:lpstr>
      <vt:lpstr>Output</vt:lpstr>
      <vt:lpstr>Output</vt:lpstr>
      <vt:lpstr>Conclusion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WATERMARKING TO HIDE  TEXT MESSAGES</dc:title>
  <dc:creator>DELL</dc:creator>
  <cp:lastModifiedBy>Shikha Mehta</cp:lastModifiedBy>
  <cp:revision>19</cp:revision>
  <dcterms:modified xsi:type="dcterms:W3CDTF">2021-11-08T10:48:36Z</dcterms:modified>
</cp:coreProperties>
</file>